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b="def" i="def"/>
      <a:tcStyle>
        <a:tcBdr/>
        <a:fill>
          <a:solidFill>
            <a:srgbClr val="FFE8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b="def" i="def"/>
      <a:tcStyle>
        <a:tcBdr/>
        <a:fill>
          <a:solidFill>
            <a:srgbClr val="E9E9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b="def" i="def"/>
      <a:tcStyle>
        <a:tcBdr/>
        <a:fill>
          <a:solidFill>
            <a:srgbClr val="FFFFFF"/>
          </a:solidFill>
        </a:fill>
      </a:tcStyle>
    </a:band2H>
    <a:firstCol>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03" name="Shape 1003"/>
          <p:cNvSpPr/>
          <p:nvPr>
            <p:ph type="sldImg"/>
          </p:nvPr>
        </p:nvSpPr>
        <p:spPr>
          <a:xfrm>
            <a:off x="1143000" y="685800"/>
            <a:ext cx="4572000" cy="3429000"/>
          </a:xfrm>
          <a:prstGeom prst="rect">
            <a:avLst/>
          </a:prstGeom>
        </p:spPr>
        <p:txBody>
          <a:bodyPr/>
          <a:lstStyle/>
          <a:p>
            <a:pPr/>
          </a:p>
        </p:txBody>
      </p:sp>
      <p:sp>
        <p:nvSpPr>
          <p:cNvPr id="1004" name="Shape 100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6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7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72.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75.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7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7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7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79.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80.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81.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82.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83.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84.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85.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86.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87.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8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89.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90.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91.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92.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93.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94.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95.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96.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97.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9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99.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100.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101.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102.xml"/><Relationship Id="rId2" Type="http://schemas.openxmlformats.org/officeDocument/2006/relationships/notesMaster" Target="../notesMasters/notesMaster1.xml"/></Relationships>

</file>

<file path=ppt/notesSlides/_rels/notesSlide44.xml.rels><?xml version="1.0" encoding="UTF-8"?>
<Relationships xmlns="http://schemas.openxmlformats.org/package/2006/relationships"><Relationship Id="rId1" Type="http://schemas.openxmlformats.org/officeDocument/2006/relationships/slide" Target="../slides/slide103.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104.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105.xml"/><Relationship Id="rId2" Type="http://schemas.openxmlformats.org/officeDocument/2006/relationships/notesMaster" Target="../notesMasters/notesMaster1.xml"/></Relationships>

</file>

<file path=ppt/notesSlides/_rels/notesSlide47.xml.rels><?xml version="1.0" encoding="UTF-8"?>
<Relationships xmlns="http://schemas.openxmlformats.org/package/2006/relationships"><Relationship Id="rId1" Type="http://schemas.openxmlformats.org/officeDocument/2006/relationships/slide" Target="../slides/slide106.xml"/><Relationship Id="rId2" Type="http://schemas.openxmlformats.org/officeDocument/2006/relationships/notesMaster" Target="../notesMasters/notesMaster1.xml"/></Relationships>

</file>

<file path=ppt/notesSlides/_rels/notesSlide48.xml.rels><?xml version="1.0" encoding="UTF-8"?>
<Relationships xmlns="http://schemas.openxmlformats.org/package/2006/relationships"><Relationship Id="rId1" Type="http://schemas.openxmlformats.org/officeDocument/2006/relationships/slide" Target="../slides/slide107.xml"/><Relationship Id="rId2" Type="http://schemas.openxmlformats.org/officeDocument/2006/relationships/notesMaster" Target="../notesMasters/notesMaster1.xml"/></Relationships>

</file>

<file path=ppt/notesSlides/_rels/notesSlide49.xml.rels><?xml version="1.0" encoding="UTF-8"?>
<Relationships xmlns="http://schemas.openxmlformats.org/package/2006/relationships"><Relationship Id="rId1" Type="http://schemas.openxmlformats.org/officeDocument/2006/relationships/slide" Target="../slides/slide10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50.xml.rels><?xml version="1.0" encoding="UTF-8"?>
<Relationships xmlns="http://schemas.openxmlformats.org/package/2006/relationships"><Relationship Id="rId1" Type="http://schemas.openxmlformats.org/officeDocument/2006/relationships/slide" Target="../slides/slide114.xml"/><Relationship Id="rId2" Type="http://schemas.openxmlformats.org/officeDocument/2006/relationships/notesMaster" Target="../notesMasters/notesMaster1.xml"/></Relationships>

</file>

<file path=ppt/notesSlides/_rels/notesSlide51.xml.rels><?xml version="1.0" encoding="UTF-8"?>
<Relationships xmlns="http://schemas.openxmlformats.org/package/2006/relationships"><Relationship Id="rId1" Type="http://schemas.openxmlformats.org/officeDocument/2006/relationships/slide" Target="../slides/slide115.xml"/><Relationship Id="rId2" Type="http://schemas.openxmlformats.org/officeDocument/2006/relationships/notesMaster" Target="../notesMasters/notesMaster1.xml"/></Relationships>

</file>

<file path=ppt/notesSlides/_rels/notesSlide52.xml.rels><?xml version="1.0" encoding="UTF-8"?>
<Relationships xmlns="http://schemas.openxmlformats.org/package/2006/relationships"><Relationship Id="rId1" Type="http://schemas.openxmlformats.org/officeDocument/2006/relationships/slide" Target="../slides/slide116.xml"/><Relationship Id="rId2" Type="http://schemas.openxmlformats.org/officeDocument/2006/relationships/notesMaster" Target="../notesMasters/notesMaster1.xml"/></Relationships>

</file>

<file path=ppt/notesSlides/_rels/notesSlide53.xml.rels><?xml version="1.0" encoding="UTF-8"?>
<Relationships xmlns="http://schemas.openxmlformats.org/package/2006/relationships"><Relationship Id="rId1" Type="http://schemas.openxmlformats.org/officeDocument/2006/relationships/slide" Target="../slides/slide117.xml"/><Relationship Id="rId2" Type="http://schemas.openxmlformats.org/officeDocument/2006/relationships/notesMaster" Target="../notesMasters/notesMaster1.xml"/></Relationships>

</file>

<file path=ppt/notesSlides/_rels/notesSlide54.xml.rels><?xml version="1.0" encoding="UTF-8"?>
<Relationships xmlns="http://schemas.openxmlformats.org/package/2006/relationships"><Relationship Id="rId1" Type="http://schemas.openxmlformats.org/officeDocument/2006/relationships/slide" Target="../slides/slide118.xml"/><Relationship Id="rId2" Type="http://schemas.openxmlformats.org/officeDocument/2006/relationships/notesMaster" Target="../notesMasters/notesMaster1.xml"/></Relationships>

</file>

<file path=ppt/notesSlides/_rels/notesSlide55.xml.rels><?xml version="1.0" encoding="UTF-8"?>
<Relationships xmlns="http://schemas.openxmlformats.org/package/2006/relationships"><Relationship Id="rId1" Type="http://schemas.openxmlformats.org/officeDocument/2006/relationships/slide" Target="../slides/slide11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 Id="rId3" Type="http://schemas.openxmlformats.org/officeDocument/2006/relationships/hyperlink" Target="https://link.springer.com/article/10.1007/s43681-023-00294-5"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8" name="Shape 1118"/>
          <p:cNvSpPr/>
          <p:nvPr>
            <p:ph type="sldImg"/>
          </p:nvPr>
        </p:nvSpPr>
        <p:spPr>
          <a:prstGeom prst="rect">
            <a:avLst/>
          </a:prstGeom>
        </p:spPr>
        <p:txBody>
          <a:bodyPr/>
          <a:lstStyle/>
          <a:p>
            <a:pPr/>
          </a:p>
        </p:txBody>
      </p:sp>
      <p:sp>
        <p:nvSpPr>
          <p:cNvPr id="1119" name="Shape 1119"/>
          <p:cNvSpPr/>
          <p:nvPr>
            <p:ph type="body" sz="quarter" idx="1"/>
          </p:nvPr>
        </p:nvSpPr>
        <p:spPr>
          <a:prstGeom prst="rect">
            <a:avLst/>
          </a:prstGeom>
        </p:spPr>
        <p:txBody>
          <a:bodyPr/>
          <a:lstStyle>
            <a:lvl1pPr>
              <a:defRPr>
                <a:latin typeface="Calibri"/>
                <a:ea typeface="Calibri"/>
                <a:cs typeface="Calibri"/>
                <a:sym typeface="Calibri"/>
              </a:defRPr>
            </a:lvl1pPr>
          </a:lstStyle>
          <a:p>
            <a:pPr/>
            <a:r>
              <a:t>Pizza joke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4" name="Shape 1624"/>
          <p:cNvSpPr/>
          <p:nvPr>
            <p:ph type="sldImg"/>
          </p:nvPr>
        </p:nvSpPr>
        <p:spPr>
          <a:prstGeom prst="rect">
            <a:avLst/>
          </a:prstGeom>
        </p:spPr>
        <p:txBody>
          <a:bodyPr/>
          <a:lstStyle/>
          <a:p>
            <a:pPr/>
          </a:p>
        </p:txBody>
      </p:sp>
      <p:sp>
        <p:nvSpPr>
          <p:cNvPr id="1625" name="Shape 1625"/>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3" name="Shape 1703"/>
          <p:cNvSpPr/>
          <p:nvPr>
            <p:ph type="sldImg"/>
          </p:nvPr>
        </p:nvSpPr>
        <p:spPr>
          <a:prstGeom prst="rect">
            <a:avLst/>
          </a:prstGeom>
        </p:spPr>
        <p:txBody>
          <a:bodyPr/>
          <a:lstStyle/>
          <a:p>
            <a:pPr/>
          </a:p>
        </p:txBody>
      </p:sp>
      <p:sp>
        <p:nvSpPr>
          <p:cNvPr id="1704" name="Shape 1704"/>
          <p:cNvSpPr/>
          <p:nvPr>
            <p:ph type="body" sz="quarter" idx="1"/>
          </p:nvPr>
        </p:nvSpPr>
        <p:spPr>
          <a:prstGeom prst="rect">
            <a:avLst/>
          </a:prstGeom>
        </p:spPr>
        <p:txBody>
          <a:bodyPr/>
          <a:lstStyle>
            <a:lvl1pPr>
              <a:defRPr>
                <a:latin typeface="Calibri"/>
                <a:ea typeface="Calibri"/>
                <a:cs typeface="Calibri"/>
                <a:sym typeface="Calibri"/>
              </a:defRPr>
            </a:lvl1pPr>
          </a:lstStyle>
          <a:p>
            <a:pPr/>
            <a:r>
              <a:t>Mention the zero-shot cot and few-shot cot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7" name="Shape 1797"/>
          <p:cNvSpPr/>
          <p:nvPr>
            <p:ph type="sldImg"/>
          </p:nvPr>
        </p:nvSpPr>
        <p:spPr>
          <a:prstGeom prst="rect">
            <a:avLst/>
          </a:prstGeom>
        </p:spPr>
        <p:txBody>
          <a:bodyPr/>
          <a:lstStyle/>
          <a:p>
            <a:pPr/>
          </a:p>
        </p:txBody>
      </p:sp>
      <p:sp>
        <p:nvSpPr>
          <p:cNvPr id="1798" name="Shape 1798"/>
          <p:cNvSpPr/>
          <p:nvPr>
            <p:ph type="body" sz="quarter" idx="1"/>
          </p:nvPr>
        </p:nvSpPr>
        <p:spPr>
          <a:prstGeom prst="rect">
            <a:avLst/>
          </a:prstGeom>
        </p:spPr>
        <p:txBody>
          <a:bodyPr/>
          <a:lstStyle>
            <a:lvl1pPr>
              <a:defRPr>
                <a:latin typeface="Calibri"/>
                <a:ea typeface="Calibri"/>
                <a:cs typeface="Calibri"/>
                <a:sym typeface="Calibri"/>
              </a:defRPr>
            </a:lvl1pPr>
          </a:lstStyle>
          <a:p>
            <a:pPr/>
            <a:r>
              <a:t>Ask the model to improve its answers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3" name="Shape 1843"/>
          <p:cNvSpPr/>
          <p:nvPr>
            <p:ph type="sldImg"/>
          </p:nvPr>
        </p:nvSpPr>
        <p:spPr>
          <a:prstGeom prst="rect">
            <a:avLst/>
          </a:prstGeom>
        </p:spPr>
        <p:txBody>
          <a:bodyPr/>
          <a:lstStyle/>
          <a:p>
            <a:pPr/>
          </a:p>
        </p:txBody>
      </p:sp>
      <p:sp>
        <p:nvSpPr>
          <p:cNvPr id="1844" name="Shape 1844"/>
          <p:cNvSpPr/>
          <p:nvPr>
            <p:ph type="body" sz="quarter" idx="1"/>
          </p:nvPr>
        </p:nvSpPr>
        <p:spPr>
          <a:prstGeom prst="rect">
            <a:avLst/>
          </a:prstGeom>
        </p:spPr>
        <p:txBody>
          <a:bodyPr/>
          <a:lstStyle>
            <a:lvl1pPr>
              <a:defRPr>
                <a:latin typeface="Calibri"/>
                <a:ea typeface="Calibri"/>
                <a:cs typeface="Calibri"/>
                <a:sym typeface="Calibri"/>
              </a:defRPr>
            </a:lvl1pPr>
          </a:lstStyle>
          <a:p>
            <a:pPr/>
            <a:r>
              <a:t>Few-Shot Cot + "Let's think step by step" matches average human annotator performance on BIG Bench-Hard.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7" name="Shape 1867"/>
          <p:cNvSpPr/>
          <p:nvPr>
            <p:ph type="sldImg"/>
          </p:nvPr>
        </p:nvSpPr>
        <p:spPr>
          <a:prstGeom prst="rect">
            <a:avLst/>
          </a:prstGeom>
        </p:spPr>
        <p:txBody>
          <a:bodyPr/>
          <a:lstStyle/>
          <a:p>
            <a:pPr/>
          </a:p>
        </p:txBody>
      </p:sp>
      <p:sp>
        <p:nvSpPr>
          <p:cNvPr id="1868" name="Shape 1868"/>
          <p:cNvSpPr/>
          <p:nvPr>
            <p:ph type="body" sz="quarter" idx="1"/>
          </p:nvPr>
        </p:nvSpPr>
        <p:spPr>
          <a:prstGeom prst="rect">
            <a:avLst/>
          </a:prstGeom>
        </p:spPr>
        <p:txBody>
          <a:bodyPr/>
          <a:lstStyle>
            <a:lvl1pPr>
              <a:defRPr>
                <a:latin typeface="Calibri"/>
                <a:ea typeface="Calibri"/>
                <a:cs typeface="Calibri"/>
                <a:sym typeface="Calibri"/>
              </a:defRPr>
            </a:lvl1pPr>
          </a:lstStyle>
          <a:p>
            <a:pPr/>
            <a:r>
              <a:t>Few-Shot Cot + "Let's think step by step" matches average human annotator performance on BIG Bench-Hard.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0" name="Shape 1890"/>
          <p:cNvSpPr/>
          <p:nvPr>
            <p:ph type="sldImg"/>
          </p:nvPr>
        </p:nvSpPr>
        <p:spPr>
          <a:prstGeom prst="rect">
            <a:avLst/>
          </a:prstGeom>
        </p:spPr>
        <p:txBody>
          <a:bodyPr/>
          <a:lstStyle/>
          <a:p>
            <a:pPr/>
          </a:p>
        </p:txBody>
      </p:sp>
      <p:sp>
        <p:nvSpPr>
          <p:cNvPr id="1891" name="Shape 1891"/>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1" name="Shape 1901"/>
          <p:cNvSpPr/>
          <p:nvPr>
            <p:ph type="sldImg"/>
          </p:nvPr>
        </p:nvSpPr>
        <p:spPr>
          <a:prstGeom prst="rect">
            <a:avLst/>
          </a:prstGeom>
        </p:spPr>
        <p:txBody>
          <a:bodyPr/>
          <a:lstStyle/>
          <a:p>
            <a:pPr/>
          </a:p>
        </p:txBody>
      </p:sp>
      <p:sp>
        <p:nvSpPr>
          <p:cNvPr id="1902" name="Shape 1902"/>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5" name="Shape 1915"/>
          <p:cNvSpPr/>
          <p:nvPr>
            <p:ph type="sldImg"/>
          </p:nvPr>
        </p:nvSpPr>
        <p:spPr>
          <a:prstGeom prst="rect">
            <a:avLst/>
          </a:prstGeom>
        </p:spPr>
        <p:txBody>
          <a:bodyPr/>
          <a:lstStyle/>
          <a:p>
            <a:pPr/>
          </a:p>
        </p:txBody>
      </p:sp>
      <p:sp>
        <p:nvSpPr>
          <p:cNvPr id="1916" name="Shape 1916"/>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9" name="Shape 1929"/>
          <p:cNvSpPr/>
          <p:nvPr>
            <p:ph type="sldImg"/>
          </p:nvPr>
        </p:nvSpPr>
        <p:spPr>
          <a:prstGeom prst="rect">
            <a:avLst/>
          </a:prstGeom>
        </p:spPr>
        <p:txBody>
          <a:bodyPr/>
          <a:lstStyle/>
          <a:p>
            <a:pPr/>
          </a:p>
        </p:txBody>
      </p:sp>
      <p:sp>
        <p:nvSpPr>
          <p:cNvPr id="1930" name="Shape 1930"/>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6" name="Shape 1946"/>
          <p:cNvSpPr/>
          <p:nvPr>
            <p:ph type="sldImg"/>
          </p:nvPr>
        </p:nvSpPr>
        <p:spPr>
          <a:prstGeom prst="rect">
            <a:avLst/>
          </a:prstGeom>
        </p:spPr>
        <p:txBody>
          <a:bodyPr/>
          <a:lstStyle/>
          <a:p>
            <a:pPr/>
          </a:p>
        </p:txBody>
      </p:sp>
      <p:sp>
        <p:nvSpPr>
          <p:cNvPr id="1947" name="Shape 1947"/>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8" name="Shape 1128"/>
          <p:cNvSpPr/>
          <p:nvPr>
            <p:ph type="sldImg"/>
          </p:nvPr>
        </p:nvSpPr>
        <p:spPr>
          <a:prstGeom prst="rect">
            <a:avLst/>
          </a:prstGeom>
        </p:spPr>
        <p:txBody>
          <a:bodyPr/>
          <a:lstStyle/>
          <a:p>
            <a:pPr/>
          </a:p>
        </p:txBody>
      </p:sp>
      <p:sp>
        <p:nvSpPr>
          <p:cNvPr id="1129" name="Shape 1129"/>
          <p:cNvSpPr/>
          <p:nvPr>
            <p:ph type="body" sz="quarter" idx="1"/>
          </p:nvPr>
        </p:nvSpPr>
        <p:spPr>
          <a:prstGeom prst="rect">
            <a:avLst/>
          </a:prstGeom>
        </p:spPr>
        <p:txBody>
          <a:bodyPr/>
          <a:lstStyle>
            <a:lvl1pPr>
              <a:lnSpc>
                <a:spcPct val="100000"/>
              </a:lnSpc>
            </a:lvl1pPr>
          </a:lstStyle>
          <a:p>
            <a:pPr/>
            <a:r>
              <a:t>For instance, given the sentence "When the bough breaks, the cradle will fall," the unigram model assigns probabilities to each word without considering the order or context.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3" name="Shape 1963"/>
          <p:cNvSpPr/>
          <p:nvPr>
            <p:ph type="sldImg"/>
          </p:nvPr>
        </p:nvSpPr>
        <p:spPr>
          <a:prstGeom prst="rect">
            <a:avLst/>
          </a:prstGeom>
        </p:spPr>
        <p:txBody>
          <a:bodyPr/>
          <a:lstStyle/>
          <a:p>
            <a:pPr/>
          </a:p>
        </p:txBody>
      </p:sp>
      <p:sp>
        <p:nvSpPr>
          <p:cNvPr id="1964" name="Shape 1964"/>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1" name="Shape 1981"/>
          <p:cNvSpPr/>
          <p:nvPr>
            <p:ph type="sldImg"/>
          </p:nvPr>
        </p:nvSpPr>
        <p:spPr>
          <a:prstGeom prst="rect">
            <a:avLst/>
          </a:prstGeom>
        </p:spPr>
        <p:txBody>
          <a:bodyPr/>
          <a:lstStyle/>
          <a:p>
            <a:pPr/>
          </a:p>
        </p:txBody>
      </p:sp>
      <p:sp>
        <p:nvSpPr>
          <p:cNvPr id="1982" name="Shape 1982"/>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8" name="Shape 1988"/>
          <p:cNvSpPr/>
          <p:nvPr>
            <p:ph type="sldImg"/>
          </p:nvPr>
        </p:nvSpPr>
        <p:spPr>
          <a:prstGeom prst="rect">
            <a:avLst/>
          </a:prstGeom>
        </p:spPr>
        <p:txBody>
          <a:bodyPr/>
          <a:lstStyle/>
          <a:p>
            <a:pPr/>
          </a:p>
        </p:txBody>
      </p:sp>
      <p:sp>
        <p:nvSpPr>
          <p:cNvPr id="1989" name="Shape 1989"/>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9" name="Shape 1999"/>
          <p:cNvSpPr/>
          <p:nvPr>
            <p:ph type="sldImg"/>
          </p:nvPr>
        </p:nvSpPr>
        <p:spPr>
          <a:prstGeom prst="rect">
            <a:avLst/>
          </a:prstGeom>
        </p:spPr>
        <p:txBody>
          <a:bodyPr/>
          <a:lstStyle/>
          <a:p>
            <a:pPr/>
          </a:p>
        </p:txBody>
      </p:sp>
      <p:sp>
        <p:nvSpPr>
          <p:cNvPr id="2000" name="Shape 2000"/>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3" name="Shape 2013"/>
          <p:cNvSpPr/>
          <p:nvPr>
            <p:ph type="sldImg"/>
          </p:nvPr>
        </p:nvSpPr>
        <p:spPr>
          <a:prstGeom prst="rect">
            <a:avLst/>
          </a:prstGeom>
        </p:spPr>
        <p:txBody>
          <a:bodyPr/>
          <a:lstStyle/>
          <a:p>
            <a:pPr/>
          </a:p>
        </p:txBody>
      </p:sp>
      <p:sp>
        <p:nvSpPr>
          <p:cNvPr id="2014" name="Shape 2014"/>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0" name="Shape 2030"/>
          <p:cNvSpPr/>
          <p:nvPr>
            <p:ph type="sldImg"/>
          </p:nvPr>
        </p:nvSpPr>
        <p:spPr>
          <a:prstGeom prst="rect">
            <a:avLst/>
          </a:prstGeom>
        </p:spPr>
        <p:txBody>
          <a:bodyPr/>
          <a:lstStyle/>
          <a:p>
            <a:pPr/>
          </a:p>
        </p:txBody>
      </p:sp>
      <p:sp>
        <p:nvSpPr>
          <p:cNvPr id="2031" name="Shape 2031"/>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0" name="Shape 2050"/>
          <p:cNvSpPr/>
          <p:nvPr>
            <p:ph type="sldImg"/>
          </p:nvPr>
        </p:nvSpPr>
        <p:spPr>
          <a:prstGeom prst="rect">
            <a:avLst/>
          </a:prstGeom>
        </p:spPr>
        <p:txBody>
          <a:bodyPr/>
          <a:lstStyle/>
          <a:p>
            <a:pPr/>
          </a:p>
        </p:txBody>
      </p:sp>
      <p:sp>
        <p:nvSpPr>
          <p:cNvPr id="2051" name="Shape 2051"/>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3" name="Shape 2073"/>
          <p:cNvSpPr/>
          <p:nvPr>
            <p:ph type="sldImg"/>
          </p:nvPr>
        </p:nvSpPr>
        <p:spPr>
          <a:prstGeom prst="rect">
            <a:avLst/>
          </a:prstGeom>
        </p:spPr>
        <p:txBody>
          <a:bodyPr/>
          <a:lstStyle/>
          <a:p>
            <a:pPr/>
          </a:p>
        </p:txBody>
      </p:sp>
      <p:sp>
        <p:nvSpPr>
          <p:cNvPr id="2074" name="Shape 2074"/>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9" name="Shape 2099"/>
          <p:cNvSpPr/>
          <p:nvPr>
            <p:ph type="sldImg"/>
          </p:nvPr>
        </p:nvSpPr>
        <p:spPr>
          <a:prstGeom prst="rect">
            <a:avLst/>
          </a:prstGeom>
        </p:spPr>
        <p:txBody>
          <a:bodyPr/>
          <a:lstStyle/>
          <a:p>
            <a:pPr/>
          </a:p>
        </p:txBody>
      </p:sp>
      <p:sp>
        <p:nvSpPr>
          <p:cNvPr id="2100" name="Shape 2100"/>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7" name="Shape 2107"/>
          <p:cNvSpPr/>
          <p:nvPr>
            <p:ph type="sldImg"/>
          </p:nvPr>
        </p:nvSpPr>
        <p:spPr>
          <a:prstGeom prst="rect">
            <a:avLst/>
          </a:prstGeom>
        </p:spPr>
        <p:txBody>
          <a:bodyPr/>
          <a:lstStyle/>
          <a:p>
            <a:pPr/>
          </a:p>
        </p:txBody>
      </p:sp>
      <p:sp>
        <p:nvSpPr>
          <p:cNvPr id="2108" name="Shape 2108"/>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2" name="Shape 1142"/>
          <p:cNvSpPr/>
          <p:nvPr>
            <p:ph type="sldImg"/>
          </p:nvPr>
        </p:nvSpPr>
        <p:spPr>
          <a:prstGeom prst="rect">
            <a:avLst/>
          </a:prstGeom>
        </p:spPr>
        <p:txBody>
          <a:bodyPr/>
          <a:lstStyle/>
          <a:p>
            <a:pPr/>
          </a:p>
        </p:txBody>
      </p:sp>
      <p:sp>
        <p:nvSpPr>
          <p:cNvPr id="1143" name="Shape 1143"/>
          <p:cNvSpPr/>
          <p:nvPr>
            <p:ph type="body" sz="quarter" idx="1"/>
          </p:nvPr>
        </p:nvSpPr>
        <p:spPr>
          <a:prstGeom prst="rect">
            <a:avLst/>
          </a:prstGeom>
        </p:spPr>
        <p:txBody>
          <a:bodyPr/>
          <a:lstStyle>
            <a:lvl1pPr>
              <a:lnSpc>
                <a:spcPct val="100000"/>
              </a:lnSpc>
            </a:lvl1pPr>
          </a:lstStyle>
          <a:p>
            <a:pPr/>
            <a:r>
              <a:t>For instance, given the sentence "When the bough breaks, the cradle will fall," the unigram model assigns probabilities to each word without considering the order or context.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8" name="Shape 2118"/>
          <p:cNvSpPr/>
          <p:nvPr>
            <p:ph type="sldImg"/>
          </p:nvPr>
        </p:nvSpPr>
        <p:spPr>
          <a:prstGeom prst="rect">
            <a:avLst/>
          </a:prstGeom>
        </p:spPr>
        <p:txBody>
          <a:bodyPr/>
          <a:lstStyle/>
          <a:p>
            <a:pPr/>
          </a:p>
        </p:txBody>
      </p:sp>
      <p:sp>
        <p:nvSpPr>
          <p:cNvPr id="2119" name="Shape 2119"/>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2" name="Shape 2132"/>
          <p:cNvSpPr/>
          <p:nvPr>
            <p:ph type="sldImg"/>
          </p:nvPr>
        </p:nvSpPr>
        <p:spPr>
          <a:prstGeom prst="rect">
            <a:avLst/>
          </a:prstGeom>
        </p:spPr>
        <p:txBody>
          <a:bodyPr/>
          <a:lstStyle/>
          <a:p>
            <a:pPr/>
          </a:p>
        </p:txBody>
      </p:sp>
      <p:sp>
        <p:nvSpPr>
          <p:cNvPr id="2133" name="Shape 2133"/>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9" name="Shape 2149"/>
          <p:cNvSpPr/>
          <p:nvPr>
            <p:ph type="sldImg"/>
          </p:nvPr>
        </p:nvSpPr>
        <p:spPr>
          <a:prstGeom prst="rect">
            <a:avLst/>
          </a:prstGeom>
        </p:spPr>
        <p:txBody>
          <a:bodyPr/>
          <a:lstStyle/>
          <a:p>
            <a:pPr/>
          </a:p>
        </p:txBody>
      </p:sp>
      <p:sp>
        <p:nvSpPr>
          <p:cNvPr id="2150" name="Shape 2150"/>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8" name="Shape 2158"/>
          <p:cNvSpPr/>
          <p:nvPr>
            <p:ph type="sldImg"/>
          </p:nvPr>
        </p:nvSpPr>
        <p:spPr>
          <a:prstGeom prst="rect">
            <a:avLst/>
          </a:prstGeom>
        </p:spPr>
        <p:txBody>
          <a:bodyPr/>
          <a:lstStyle/>
          <a:p>
            <a:pPr/>
          </a:p>
        </p:txBody>
      </p:sp>
      <p:sp>
        <p:nvSpPr>
          <p:cNvPr id="2159" name="Shape 2159"/>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7" name="Shape 2167"/>
          <p:cNvSpPr/>
          <p:nvPr>
            <p:ph type="sldImg"/>
          </p:nvPr>
        </p:nvSpPr>
        <p:spPr>
          <a:prstGeom prst="rect">
            <a:avLst/>
          </a:prstGeom>
        </p:spPr>
        <p:txBody>
          <a:bodyPr/>
          <a:lstStyle/>
          <a:p>
            <a:pPr/>
          </a:p>
        </p:txBody>
      </p:sp>
      <p:sp>
        <p:nvSpPr>
          <p:cNvPr id="2168" name="Shape 2168"/>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6" name="Shape 2176"/>
          <p:cNvSpPr/>
          <p:nvPr>
            <p:ph type="sldImg"/>
          </p:nvPr>
        </p:nvSpPr>
        <p:spPr>
          <a:prstGeom prst="rect">
            <a:avLst/>
          </a:prstGeom>
        </p:spPr>
        <p:txBody>
          <a:bodyPr/>
          <a:lstStyle/>
          <a:p>
            <a:pPr/>
          </a:p>
        </p:txBody>
      </p:sp>
      <p:sp>
        <p:nvSpPr>
          <p:cNvPr id="2177" name="Shape 2177"/>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5" name="Shape 2185"/>
          <p:cNvSpPr/>
          <p:nvPr>
            <p:ph type="sldImg"/>
          </p:nvPr>
        </p:nvSpPr>
        <p:spPr>
          <a:prstGeom prst="rect">
            <a:avLst/>
          </a:prstGeom>
        </p:spPr>
        <p:txBody>
          <a:bodyPr/>
          <a:lstStyle/>
          <a:p>
            <a:pPr/>
          </a:p>
        </p:txBody>
      </p:sp>
      <p:sp>
        <p:nvSpPr>
          <p:cNvPr id="2186" name="Shape 2186"/>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4" name="Shape 2194"/>
          <p:cNvSpPr/>
          <p:nvPr>
            <p:ph type="sldImg"/>
          </p:nvPr>
        </p:nvSpPr>
        <p:spPr>
          <a:prstGeom prst="rect">
            <a:avLst/>
          </a:prstGeom>
        </p:spPr>
        <p:txBody>
          <a:bodyPr/>
          <a:lstStyle/>
          <a:p>
            <a:pPr/>
          </a:p>
        </p:txBody>
      </p:sp>
      <p:sp>
        <p:nvSpPr>
          <p:cNvPr id="2195" name="Shape 2195"/>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3" name="Shape 2203"/>
          <p:cNvSpPr/>
          <p:nvPr>
            <p:ph type="sldImg"/>
          </p:nvPr>
        </p:nvSpPr>
        <p:spPr>
          <a:prstGeom prst="rect">
            <a:avLst/>
          </a:prstGeom>
        </p:spPr>
        <p:txBody>
          <a:bodyPr/>
          <a:lstStyle/>
          <a:p>
            <a:pPr/>
          </a:p>
        </p:txBody>
      </p:sp>
      <p:sp>
        <p:nvSpPr>
          <p:cNvPr id="2204" name="Shape 2204"/>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2" name="Shape 2212"/>
          <p:cNvSpPr/>
          <p:nvPr>
            <p:ph type="sldImg"/>
          </p:nvPr>
        </p:nvSpPr>
        <p:spPr>
          <a:prstGeom prst="rect">
            <a:avLst/>
          </a:prstGeom>
        </p:spPr>
        <p:txBody>
          <a:bodyPr/>
          <a:lstStyle/>
          <a:p>
            <a:pPr/>
          </a:p>
        </p:txBody>
      </p:sp>
      <p:sp>
        <p:nvSpPr>
          <p:cNvPr id="2213" name="Shape 2213"/>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7" name="Shape 1167"/>
          <p:cNvSpPr/>
          <p:nvPr>
            <p:ph type="sldImg"/>
          </p:nvPr>
        </p:nvSpPr>
        <p:spPr>
          <a:prstGeom prst="rect">
            <a:avLst/>
          </a:prstGeom>
        </p:spPr>
        <p:txBody>
          <a:bodyPr/>
          <a:lstStyle/>
          <a:p>
            <a:pPr/>
          </a:p>
        </p:txBody>
      </p:sp>
      <p:sp>
        <p:nvSpPr>
          <p:cNvPr id="1168" name="Shape 1168"/>
          <p:cNvSpPr/>
          <p:nvPr>
            <p:ph type="body" sz="quarter" idx="1"/>
          </p:nvPr>
        </p:nvSpPr>
        <p:spPr>
          <a:prstGeom prst="rect">
            <a:avLst/>
          </a:prstGeom>
        </p:spPr>
        <p:txBody>
          <a:bodyPr/>
          <a:lstStyle>
            <a:lvl1pPr>
              <a:lnSpc>
                <a:spcPct val="100000"/>
              </a:lnSpc>
            </a:lvl1pPr>
          </a:lstStyle>
          <a:p>
            <a:pPr/>
            <a:r>
              <a:t>For instance, given the sentence "When the bough breaks, the cradle will fall," the unigram model assigns probabilities to each word without considering the order or context.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1" name="Shape 2221"/>
          <p:cNvSpPr/>
          <p:nvPr>
            <p:ph type="sldImg"/>
          </p:nvPr>
        </p:nvSpPr>
        <p:spPr>
          <a:prstGeom prst="rect">
            <a:avLst/>
          </a:prstGeom>
        </p:spPr>
        <p:txBody>
          <a:bodyPr/>
          <a:lstStyle/>
          <a:p>
            <a:pPr/>
          </a:p>
        </p:txBody>
      </p:sp>
      <p:sp>
        <p:nvSpPr>
          <p:cNvPr id="2222" name="Shape 2222"/>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0" name="Shape 2230"/>
          <p:cNvSpPr/>
          <p:nvPr>
            <p:ph type="sldImg"/>
          </p:nvPr>
        </p:nvSpPr>
        <p:spPr>
          <a:prstGeom prst="rect">
            <a:avLst/>
          </a:prstGeom>
        </p:spPr>
        <p:txBody>
          <a:bodyPr/>
          <a:lstStyle/>
          <a:p>
            <a:pPr/>
          </a:p>
        </p:txBody>
      </p:sp>
      <p:sp>
        <p:nvSpPr>
          <p:cNvPr id="2231" name="Shape 2231"/>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9" name="Shape 2239"/>
          <p:cNvSpPr/>
          <p:nvPr>
            <p:ph type="sldImg"/>
          </p:nvPr>
        </p:nvSpPr>
        <p:spPr>
          <a:prstGeom prst="rect">
            <a:avLst/>
          </a:prstGeom>
        </p:spPr>
        <p:txBody>
          <a:bodyPr/>
          <a:lstStyle/>
          <a:p>
            <a:pPr/>
          </a:p>
        </p:txBody>
      </p:sp>
      <p:sp>
        <p:nvSpPr>
          <p:cNvPr id="2240" name="Shape 2240"/>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8" name="Shape 2248"/>
          <p:cNvSpPr/>
          <p:nvPr>
            <p:ph type="sldImg"/>
          </p:nvPr>
        </p:nvSpPr>
        <p:spPr>
          <a:prstGeom prst="rect">
            <a:avLst/>
          </a:prstGeom>
        </p:spPr>
        <p:txBody>
          <a:bodyPr/>
          <a:lstStyle/>
          <a:p>
            <a:pPr/>
          </a:p>
        </p:txBody>
      </p:sp>
      <p:sp>
        <p:nvSpPr>
          <p:cNvPr id="2249" name="Shape 2249"/>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7" name="Shape 2257"/>
          <p:cNvSpPr/>
          <p:nvPr>
            <p:ph type="sldImg"/>
          </p:nvPr>
        </p:nvSpPr>
        <p:spPr>
          <a:prstGeom prst="rect">
            <a:avLst/>
          </a:prstGeom>
        </p:spPr>
        <p:txBody>
          <a:bodyPr/>
          <a:lstStyle/>
          <a:p>
            <a:pPr/>
          </a:p>
        </p:txBody>
      </p:sp>
      <p:sp>
        <p:nvSpPr>
          <p:cNvPr id="2258" name="Shape 2258"/>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6" name="Shape 2266"/>
          <p:cNvSpPr/>
          <p:nvPr>
            <p:ph type="sldImg"/>
          </p:nvPr>
        </p:nvSpPr>
        <p:spPr>
          <a:prstGeom prst="rect">
            <a:avLst/>
          </a:prstGeom>
        </p:spPr>
        <p:txBody>
          <a:bodyPr/>
          <a:lstStyle/>
          <a:p>
            <a:pPr/>
          </a:p>
        </p:txBody>
      </p:sp>
      <p:sp>
        <p:nvSpPr>
          <p:cNvPr id="2267" name="Shape 2267"/>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5" name="Shape 2275"/>
          <p:cNvSpPr/>
          <p:nvPr>
            <p:ph type="sldImg"/>
          </p:nvPr>
        </p:nvSpPr>
        <p:spPr>
          <a:prstGeom prst="rect">
            <a:avLst/>
          </a:prstGeom>
        </p:spPr>
        <p:txBody>
          <a:bodyPr/>
          <a:lstStyle/>
          <a:p>
            <a:pPr/>
          </a:p>
        </p:txBody>
      </p:sp>
      <p:sp>
        <p:nvSpPr>
          <p:cNvPr id="2276" name="Shape 2276"/>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4" name="Shape 2284"/>
          <p:cNvSpPr/>
          <p:nvPr>
            <p:ph type="sldImg"/>
          </p:nvPr>
        </p:nvSpPr>
        <p:spPr>
          <a:prstGeom prst="rect">
            <a:avLst/>
          </a:prstGeom>
        </p:spPr>
        <p:txBody>
          <a:bodyPr/>
          <a:lstStyle/>
          <a:p>
            <a:pPr/>
          </a:p>
        </p:txBody>
      </p:sp>
      <p:sp>
        <p:nvSpPr>
          <p:cNvPr id="2285" name="Shape 2285"/>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3" name="Shape 2293"/>
          <p:cNvSpPr/>
          <p:nvPr>
            <p:ph type="sldImg"/>
          </p:nvPr>
        </p:nvSpPr>
        <p:spPr>
          <a:prstGeom prst="rect">
            <a:avLst/>
          </a:prstGeom>
        </p:spPr>
        <p:txBody>
          <a:bodyPr/>
          <a:lstStyle/>
          <a:p>
            <a:pPr/>
          </a:p>
        </p:txBody>
      </p:sp>
      <p:sp>
        <p:nvSpPr>
          <p:cNvPr id="2294" name="Shape 2294"/>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1" name="Shape 2301"/>
          <p:cNvSpPr/>
          <p:nvPr>
            <p:ph type="sldImg"/>
          </p:nvPr>
        </p:nvSpPr>
        <p:spPr>
          <a:prstGeom prst="rect">
            <a:avLst/>
          </a:prstGeom>
        </p:spPr>
        <p:txBody>
          <a:bodyPr/>
          <a:lstStyle/>
          <a:p>
            <a:pPr/>
          </a:p>
        </p:txBody>
      </p:sp>
      <p:sp>
        <p:nvSpPr>
          <p:cNvPr id="2302" name="Shape 2302"/>
          <p:cNvSpPr/>
          <p:nvPr>
            <p:ph type="body" sz="quarter" idx="1"/>
          </p:nvPr>
        </p:nvSpPr>
        <p:spPr>
          <a:prstGeom prst="rect">
            <a:avLst/>
          </a:prstGeom>
        </p:spPr>
        <p:txBody>
          <a:bodyPr/>
          <a:lstStyle>
            <a:lvl1pPr>
              <a:lnSpc>
                <a:spcPct val="100000"/>
              </a:lnSpc>
            </a:lvl1pPr>
          </a:lstStyle>
          <a:p>
            <a:pPr/>
            <a:r>
              <a:t>discipline concerned with establishing the rules for obtaining the most deterministic outputs possible from a LLM by employing engineering techniques and protocols to ensure reproducibility and consistency.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4" name="Shape 1184"/>
          <p:cNvSpPr/>
          <p:nvPr>
            <p:ph type="sldImg"/>
          </p:nvPr>
        </p:nvSpPr>
        <p:spPr>
          <a:prstGeom prst="rect">
            <a:avLst/>
          </a:prstGeom>
        </p:spPr>
        <p:txBody>
          <a:bodyPr/>
          <a:lstStyle/>
          <a:p>
            <a:pPr/>
          </a:p>
        </p:txBody>
      </p:sp>
      <p:sp>
        <p:nvSpPr>
          <p:cNvPr id="1185" name="Shape 1185"/>
          <p:cNvSpPr/>
          <p:nvPr>
            <p:ph type="body" sz="quarter" idx="1"/>
          </p:nvPr>
        </p:nvSpPr>
        <p:spPr>
          <a:prstGeom prst="rect">
            <a:avLst/>
          </a:prstGeom>
        </p:spPr>
        <p:txBody>
          <a:bodyPr/>
          <a:lstStyle>
            <a:lvl1pPr>
              <a:lnSpc>
                <a:spcPct val="100000"/>
              </a:lnSpc>
            </a:lvl1pPr>
          </a:lstStyle>
          <a:p>
            <a:pPr/>
            <a:r>
              <a:t>they decide what to store, what to forget, and what to output, allowing them to maintain context, ensuring distant words or concepts can influence understanding."</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5" name="Shape 2345"/>
          <p:cNvSpPr/>
          <p:nvPr>
            <p:ph type="sldImg"/>
          </p:nvPr>
        </p:nvSpPr>
        <p:spPr>
          <a:prstGeom prst="rect">
            <a:avLst/>
          </a:prstGeom>
        </p:spPr>
        <p:txBody>
          <a:bodyPr/>
          <a:lstStyle/>
          <a:p>
            <a:pPr/>
          </a:p>
        </p:txBody>
      </p:sp>
      <p:sp>
        <p:nvSpPr>
          <p:cNvPr id="2346" name="Shape 2346"/>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4" name="Shape 2354"/>
          <p:cNvSpPr/>
          <p:nvPr>
            <p:ph type="sldImg"/>
          </p:nvPr>
        </p:nvSpPr>
        <p:spPr>
          <a:prstGeom prst="rect">
            <a:avLst/>
          </a:prstGeom>
        </p:spPr>
        <p:txBody>
          <a:bodyPr/>
          <a:lstStyle/>
          <a:p>
            <a:pPr/>
          </a:p>
        </p:txBody>
      </p:sp>
      <p:sp>
        <p:nvSpPr>
          <p:cNvPr id="2355" name="Shape 2355"/>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6" name="Shape 2366"/>
          <p:cNvSpPr/>
          <p:nvPr>
            <p:ph type="sldImg"/>
          </p:nvPr>
        </p:nvSpPr>
        <p:spPr>
          <a:prstGeom prst="rect">
            <a:avLst/>
          </a:prstGeom>
        </p:spPr>
        <p:txBody>
          <a:bodyPr/>
          <a:lstStyle/>
          <a:p>
            <a:pPr/>
          </a:p>
        </p:txBody>
      </p:sp>
      <p:sp>
        <p:nvSpPr>
          <p:cNvPr id="2367" name="Shape 2367"/>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1" name="Shape 2381"/>
          <p:cNvSpPr/>
          <p:nvPr>
            <p:ph type="sldImg"/>
          </p:nvPr>
        </p:nvSpPr>
        <p:spPr>
          <a:prstGeom prst="rect">
            <a:avLst/>
          </a:prstGeom>
        </p:spPr>
        <p:txBody>
          <a:bodyPr/>
          <a:lstStyle/>
          <a:p>
            <a:pPr/>
          </a:p>
        </p:txBody>
      </p:sp>
      <p:sp>
        <p:nvSpPr>
          <p:cNvPr id="2382" name="Shape 2382"/>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9" name="Shape 2399"/>
          <p:cNvSpPr/>
          <p:nvPr>
            <p:ph type="sldImg"/>
          </p:nvPr>
        </p:nvSpPr>
        <p:spPr>
          <a:prstGeom prst="rect">
            <a:avLst/>
          </a:prstGeom>
        </p:spPr>
        <p:txBody>
          <a:bodyPr/>
          <a:lstStyle/>
          <a:p>
            <a:pPr/>
          </a:p>
        </p:txBody>
      </p:sp>
      <p:sp>
        <p:nvSpPr>
          <p:cNvPr id="2400" name="Shape 2400"/>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8" name="Shape 2418"/>
          <p:cNvSpPr/>
          <p:nvPr>
            <p:ph type="sldImg"/>
          </p:nvPr>
        </p:nvSpPr>
        <p:spPr>
          <a:prstGeom prst="rect">
            <a:avLst/>
          </a:prstGeom>
        </p:spPr>
        <p:txBody>
          <a:bodyPr/>
          <a:lstStyle/>
          <a:p>
            <a:pPr/>
          </a:p>
        </p:txBody>
      </p:sp>
      <p:sp>
        <p:nvSpPr>
          <p:cNvPr id="2419" name="Shape 2419"/>
          <p:cNvSpPr/>
          <p:nvPr>
            <p:ph type="body" sz="quarter" idx="1"/>
          </p:nvPr>
        </p:nvSpPr>
        <p:spPr>
          <a:prstGeom prst="rect">
            <a:avLst/>
          </a:prstGeom>
        </p:spPr>
        <p:txBody>
          <a:bodyPr/>
          <a:lstStyle>
            <a:lvl1pPr algn="ctr">
              <a:lnSpc>
                <a:spcPct val="100000"/>
              </a:lnSpc>
            </a:lvl1pPr>
          </a:lstStyle>
          <a:p>
            <a:pPr/>
            <a:r>
              <a:t>For instance, if your API call uses 10 tokens for message input and receives 20 tokens in the message output, you'll be billed for a total of 30 tokens.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0" name="Shape 1200"/>
          <p:cNvSpPr/>
          <p:nvPr>
            <p:ph type="sldImg"/>
          </p:nvPr>
        </p:nvSpPr>
        <p:spPr>
          <a:prstGeom prst="rect">
            <a:avLst/>
          </a:prstGeom>
        </p:spPr>
        <p:txBody>
          <a:bodyPr/>
          <a:lstStyle/>
          <a:p>
            <a:pPr/>
          </a:p>
        </p:txBody>
      </p:sp>
      <p:sp>
        <p:nvSpPr>
          <p:cNvPr id="1201" name="Shape 1201"/>
          <p:cNvSpPr/>
          <p:nvPr>
            <p:ph type="body" sz="quarter" idx="1"/>
          </p:nvPr>
        </p:nvSpPr>
        <p:spPr>
          <a:prstGeom prst="rect">
            <a:avLst/>
          </a:prstGeom>
        </p:spPr>
        <p:txBody>
          <a:bodyPr/>
          <a:lstStyle>
            <a:lvl1pPr>
              <a:lnSpc>
                <a:spcPct val="100000"/>
              </a:lnSpc>
            </a:lvl1pPr>
          </a:lstStyle>
          <a:p>
            <a:pPr/>
            <a:r>
              <a:t>they decide what to store, what to forget, and what to output, allowing them to maintain context, ensuring distant words or concepts can influence understanding."</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6" name="Shape 1236"/>
          <p:cNvSpPr/>
          <p:nvPr>
            <p:ph type="sldImg"/>
          </p:nvPr>
        </p:nvSpPr>
        <p:spPr>
          <a:prstGeom prst="rect">
            <a:avLst/>
          </a:prstGeom>
        </p:spPr>
        <p:txBody>
          <a:bodyPr/>
          <a:lstStyle/>
          <a:p>
            <a:pPr/>
          </a:p>
        </p:txBody>
      </p:sp>
      <p:sp>
        <p:nvSpPr>
          <p:cNvPr id="1237" name="Shape 1237"/>
          <p:cNvSpPr/>
          <p:nvPr>
            <p:ph type="body" sz="quarter" idx="1"/>
          </p:nvPr>
        </p:nvSpPr>
        <p:spPr>
          <a:prstGeom prst="rect">
            <a:avLst/>
          </a:prstGeom>
        </p:spPr>
        <p:txBody>
          <a:bodyPr/>
          <a:lstStyle>
            <a:lvl1pPr algn="ctr">
              <a:lnSpc>
                <a:spcPct val="100000"/>
              </a:lnSpc>
              <a:defRPr b="1"/>
            </a:lvl1pPr>
          </a:lstStyle>
          <a:p>
            <a:pPr/>
            <a:r>
              <a:t>In essence, a language model is a model that takes in some context about the past in terms of tokens, words, or sentences and tries to predict the likelihood of a token, word or sentence in the future, allowing it to model complex processes like text generation.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3" name="Shape 1293"/>
          <p:cNvSpPr/>
          <p:nvPr>
            <p:ph type="sldImg"/>
          </p:nvPr>
        </p:nvSpPr>
        <p:spPr>
          <a:prstGeom prst="rect">
            <a:avLst/>
          </a:prstGeom>
        </p:spPr>
        <p:txBody>
          <a:bodyPr/>
          <a:lstStyle/>
          <a:p>
            <a:pPr/>
          </a:p>
        </p:txBody>
      </p:sp>
      <p:sp>
        <p:nvSpPr>
          <p:cNvPr id="1294" name="Shape 1294"/>
          <p:cNvSpPr/>
          <p:nvPr>
            <p:ph type="body" sz="quarter" idx="1"/>
          </p:nvPr>
        </p:nvSpPr>
        <p:spPr>
          <a:prstGeom prst="rect">
            <a:avLst/>
          </a:prstGeom>
        </p:spPr>
        <p:txBody>
          <a:bodyPr/>
          <a:lstStyle>
            <a:lvl1pPr>
              <a:lnSpc>
                <a:spcPct val="100000"/>
              </a:lnSpc>
            </a:lvl1pPr>
          </a:lstStyle>
          <a:p>
            <a:pPr/>
            <a:r>
              <a:t>They transform how we interact with technology, making tasks like writing articles or answering questions more efficient.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2" name="Shape 1342"/>
          <p:cNvSpPr/>
          <p:nvPr>
            <p:ph type="sldImg"/>
          </p:nvPr>
        </p:nvSpPr>
        <p:spPr>
          <a:prstGeom prst="rect">
            <a:avLst/>
          </a:prstGeom>
        </p:spPr>
        <p:txBody>
          <a:bodyPr/>
          <a:lstStyle/>
          <a:p>
            <a:pPr/>
          </a:p>
        </p:txBody>
      </p:sp>
      <p:sp>
        <p:nvSpPr>
          <p:cNvPr id="1343" name="Shape 1343"/>
          <p:cNvSpPr/>
          <p:nvPr>
            <p:ph type="body" sz="quarter" idx="1"/>
          </p:nvPr>
        </p:nvSpPr>
        <p:spPr>
          <a:prstGeom prst="rect">
            <a:avLst/>
          </a:prstGeom>
        </p:spPr>
        <p:txBody>
          <a:bodyPr/>
          <a:lstStyle/>
          <a:p>
            <a:pPr marL="546100" indent="-546100" algn="ctr">
              <a:lnSpc>
                <a:spcPct val="100000"/>
              </a:lnSpc>
              <a:buSzPct val="100000"/>
              <a:buAutoNum type="alphaUcPeriod" startAt="1"/>
              <a:defRPr b="1"/>
            </a:pPr>
            <a:r>
              <a:t>Knowledge Limit: </a:t>
            </a:r>
            <a:r>
              <a:rPr b="0"/>
              <a:t>LLMs have a cutoff point for their knowledge, based on when they were last trained. They cannot learn or update their knowledge after this point.</a:t>
            </a:r>
            <a:endParaRPr b="0"/>
          </a:p>
          <a:p>
            <a:pPr marL="546100" indent="-546100" algn="ctr">
              <a:lnSpc>
                <a:spcPct val="100000"/>
              </a:lnSpc>
              <a:buSzPct val="100000"/>
              <a:buAutoNum type="alphaUcPeriod" startAt="1"/>
            </a:pPr>
          </a:p>
          <a:p>
            <a:pPr algn="ctr">
              <a:lnSpc>
                <a:spcPct val="100000"/>
              </a:lnSpc>
            </a:pPr>
          </a:p>
          <a:p>
            <a:pPr marL="444500" indent="-444500" algn="ctr">
              <a:lnSpc>
                <a:spcPct val="100000"/>
              </a:lnSpc>
              <a:buSzPct val="100000"/>
              <a:buAutoNum type="alphaUcPeriod" startAt="1"/>
              <a:defRPr b="1"/>
            </a:pPr>
            <a:r>
              <a:t>Understanding Limit</a:t>
            </a:r>
            <a:r>
              <a:rPr b="0"/>
              <a:t>: LLMs do not understand text in the same way humans do. They don't have beliefs or desires; they simply predict what comes next based on their training.</a:t>
            </a:r>
            <a:endParaRPr b="0"/>
          </a:p>
          <a:p>
            <a:pPr algn="ctr">
              <a:lnSpc>
                <a:spcPct val="100000"/>
              </a:lnSpc>
            </a:pPr>
          </a:p>
          <a:p>
            <a:pPr marL="444500" indent="-444500" algn="ctr">
              <a:lnSpc>
                <a:spcPct val="100000"/>
              </a:lnSpc>
              <a:buSzPct val="100000"/>
              <a:buAutoNum type="alphaUcPeriod" startAt="1"/>
              <a:defRPr b="1"/>
            </a:pPr>
            <a:r>
              <a:t>Misuse: </a:t>
            </a:r>
            <a:r>
              <a:rPr b="0"/>
              <a:t>Misinformation (as they can generate plausible-sounding but false information), and the potential for misuse (like generating harmful or offensive content).</a:t>
            </a:r>
            <a:endParaRPr b="0"/>
          </a:p>
          <a:p>
            <a:pPr algn="ctr">
              <a:lnSpc>
                <a:spcPct val="100000"/>
              </a:lnSpc>
            </a:pPr>
          </a:p>
          <a:p>
            <a:pPr algn="ctr">
              <a:lnSpc>
                <a:spcPct val="100000"/>
              </a:lnSpc>
              <a:defRPr b="1"/>
            </a:pPr>
            <a:r>
              <a:t>D. Reproducibility</a:t>
            </a:r>
            <a:r>
              <a:rPr b="0"/>
              <a:t>: Although LLMs can be directed by fine-tuning parameters and "prompt engineering", there are no reliable techniques to fully control their behavior. This unpredictability can limit the reproducibility of research results, challenging the fundamental scientific principle of replicability. </a:t>
            </a:r>
            <a:r>
              <a:rPr b="0" u="sng">
                <a:solidFill>
                  <a:srgbClr val="0000FF"/>
                </a:solidFill>
                <a:uFill>
                  <a:solidFill>
                    <a:srgbClr val="0000FF"/>
                  </a:solidFill>
                </a:uFill>
                <a:hlinkClick r:id="rId3" invalidUrl="" action="" tgtFrame="" tooltip="" history="1" highlightClick="0" endSnd="0"/>
              </a:rPr>
              <a:t>Watkins 2023</a:t>
            </a:r>
          </a:p>
          <a:p>
            <a:pPr algn="ctr">
              <a:lnSpc>
                <a:spcPct val="100000"/>
              </a:lnSpc>
            </a:pPr>
          </a:p>
          <a:p>
            <a:pPr algn="ctr">
              <a:lnSpc>
                <a:spcPct val="100000"/>
              </a:lnSpc>
              <a:defRPr b="1"/>
            </a:pPr>
            <a:r>
              <a:t>E. Data Privacy and Protections: </a:t>
            </a:r>
            <a:r>
              <a:rPr b="0"/>
              <a:t>Ethical considerations should extend to the acquisition of data for training additional embedding models used in LLM workflows. Ensuring transparency and respect for privacy rights in the process is paramount. </a:t>
            </a:r>
            <a:r>
              <a:rPr b="0" u="sng">
                <a:solidFill>
                  <a:srgbClr val="0000FF"/>
                </a:solidFill>
                <a:uFill>
                  <a:solidFill>
                    <a:srgbClr val="0000FF"/>
                  </a:solidFill>
                </a:uFill>
                <a:hlinkClick r:id="rId3" invalidUrl="" action="" tgtFrame="" tooltip="" history="1" highlightClick="0" endSnd="0"/>
              </a:rPr>
              <a:t>Watkins 2023</a:t>
            </a:r>
          </a:p>
          <a:p>
            <a:pPr algn="ctr">
              <a:lnSpc>
                <a:spcPct val="100000"/>
              </a:lnSpc>
              <a:defRPr b="1"/>
            </a:pPr>
            <a:r>
              <a:t>F. Bias and Transparency:</a:t>
            </a:r>
            <a:r>
              <a:rPr b="0"/>
              <a:t> LLM-generated results may carry inherent biases based on the training data. Researchers must be cognizant of this and actively work to identify and mitigate such biases. The process of using LLMs should be transparent, with clear descriptions of all the tools and techniques used. </a:t>
            </a:r>
            <a:r>
              <a:rPr b="0" u="sng">
                <a:solidFill>
                  <a:srgbClr val="0000FF"/>
                </a:solidFill>
                <a:uFill>
                  <a:solidFill>
                    <a:srgbClr val="0000FF"/>
                  </a:solidFill>
                </a:uFill>
                <a:hlinkClick r:id="rId3" invalidUrl="" action="" tgtFrame="" tooltip="" history="1" highlightClick="0" endSnd="0"/>
              </a:rPr>
              <a:t>Watkins 2023</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2" name="Body Level One…"/>
          <p:cNvSpPr txBox="1"/>
          <p:nvPr>
            <p:ph type="body" sz="quarter" idx="1" hasCustomPrompt="1"/>
          </p:nvPr>
        </p:nvSpPr>
        <p:spPr>
          <a:xfrm>
            <a:off x="1201340" y="11859862"/>
            <a:ext cx="2197100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13" name="Presentation Title"/>
          <p:cNvSpPr txBox="1"/>
          <p:nvPr>
            <p:ph type="title" hasCustomPrompt="1"/>
          </p:nvPr>
        </p:nvSpPr>
        <p:spPr>
          <a:xfrm>
            <a:off x="1206496" y="2574991"/>
            <a:ext cx="21971005" cy="4648203"/>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14" name="Body Level One…"/>
          <p:cNvSpPr txBox="1"/>
          <p:nvPr>
            <p:ph type="body" sz="quarter" idx="21" hasCustomPrompt="1"/>
          </p:nvPr>
        </p:nvSpPr>
        <p:spPr>
          <a:xfrm>
            <a:off x="1201342" y="7223190"/>
            <a:ext cx="21971002" cy="190500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9"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7" name="Body Level One…"/>
          <p:cNvSpPr txBox="1"/>
          <p:nvPr>
            <p:ph type="body" idx="1" hasCustomPrompt="1"/>
          </p:nvPr>
        </p:nvSpPr>
        <p:spPr>
          <a:xfrm>
            <a:off x="1206500" y="1075925"/>
            <a:ext cx="21971000" cy="7241587"/>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8"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1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6" name="Body Level One…"/>
          <p:cNvSpPr txBox="1"/>
          <p:nvPr>
            <p:ph type="body" sz="quarter" idx="1" hasCustomPrompt="1"/>
          </p:nvPr>
        </p:nvSpPr>
        <p:spPr>
          <a:xfrm>
            <a:off x="2430023" y="10675453"/>
            <a:ext cx="2020005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117" name="Body Level One…"/>
          <p:cNvSpPr txBox="1"/>
          <p:nvPr>
            <p:ph type="body" sz="half" idx="21" hasCustomPrompt="1"/>
          </p:nvPr>
        </p:nvSpPr>
        <p:spPr>
          <a:xfrm>
            <a:off x="1753923" y="4939860"/>
            <a:ext cx="20876154" cy="3836282"/>
          </a:xfrm>
          <a:prstGeom prst="rect">
            <a:avLst/>
          </a:prstGeom>
        </p:spPr>
        <p:txBody>
          <a:bodyPr numCol="1" spcCol="38100"/>
          <a:lstStyle>
            <a:lvl1pPr marL="300875" indent="-131851">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1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5"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126" name="Bowl with salmon cakes, salad and hummus "/>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127"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5" name="bowl of salad with fried rice, boiled eggs and chopsticks"/>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13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_6Page 1 Image">
    <p:spTree>
      <p:nvGrpSpPr>
        <p:cNvPr id="1" name=""/>
        <p:cNvGrpSpPr/>
        <p:nvPr/>
      </p:nvGrpSpPr>
      <p:grpSpPr>
        <a:xfrm>
          <a:off x="0" y="0"/>
          <a:ext cx="0" cy="0"/>
          <a:chOff x="0" y="0"/>
          <a:chExt cx="0" cy="0"/>
        </a:xfrm>
      </p:grpSpPr>
      <p:sp>
        <p:nvSpPr>
          <p:cNvPr id="150"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151"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_01 - page 1 IMAGE">
    <p:spTree>
      <p:nvGrpSpPr>
        <p:cNvPr id="1" name=""/>
        <p:cNvGrpSpPr/>
        <p:nvPr/>
      </p:nvGrpSpPr>
      <p:grpSpPr>
        <a:xfrm>
          <a:off x="0" y="0"/>
          <a:ext cx="0" cy="0"/>
          <a:chOff x="0" y="0"/>
          <a:chExt cx="0" cy="0"/>
        </a:xfrm>
      </p:grpSpPr>
      <p:sp>
        <p:nvSpPr>
          <p:cNvPr id="158" name="Picture Placeholder 4"/>
          <p:cNvSpPr/>
          <p:nvPr>
            <p:ph type="pic" idx="21"/>
          </p:nvPr>
        </p:nvSpPr>
        <p:spPr>
          <a:xfrm>
            <a:off x="6437081" y="28575"/>
            <a:ext cx="17940572" cy="13687425"/>
          </a:xfrm>
          <a:prstGeom prst="rect">
            <a:avLst/>
          </a:prstGeom>
        </p:spPr>
        <p:txBody>
          <a:bodyPr lIns="91439" tIns="45719" rIns="91439" bIns="45719" numCol="1" spcCol="38100">
            <a:noAutofit/>
          </a:bodyPr>
          <a:lstStyle/>
          <a:p>
            <a:pPr/>
          </a:p>
        </p:txBody>
      </p:sp>
      <p:sp>
        <p:nvSpPr>
          <p:cNvPr id="159" name="Picture Placeholder 4"/>
          <p:cNvSpPr/>
          <p:nvPr>
            <p:ph type="pic" sz="half" idx="22"/>
          </p:nvPr>
        </p:nvSpPr>
        <p:spPr>
          <a:xfrm>
            <a:off x="0" y="28575"/>
            <a:ext cx="6437082" cy="13687425"/>
          </a:xfrm>
          <a:prstGeom prst="rect">
            <a:avLst/>
          </a:prstGeom>
        </p:spPr>
        <p:txBody>
          <a:bodyPr lIns="91439" tIns="45719" rIns="91439" bIns="45719" numCol="1" spcCol="38100">
            <a:noAutofit/>
          </a:bodyPr>
          <a:lstStyle/>
          <a:p>
            <a:pPr/>
          </a:p>
        </p:txBody>
      </p:sp>
      <p:sp>
        <p:nvSpPr>
          <p:cNvPr id="160"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_Usual">
    <p:spTree>
      <p:nvGrpSpPr>
        <p:cNvPr id="1" name=""/>
        <p:cNvGrpSpPr/>
        <p:nvPr/>
      </p:nvGrpSpPr>
      <p:grpSpPr>
        <a:xfrm>
          <a:off x="0" y="0"/>
          <a:ext cx="0" cy="0"/>
          <a:chOff x="0" y="0"/>
          <a:chExt cx="0" cy="0"/>
        </a:xfrm>
      </p:grpSpPr>
      <p:sp>
        <p:nvSpPr>
          <p:cNvPr id="167"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168"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169"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Usual">
    <p:spTree>
      <p:nvGrpSpPr>
        <p:cNvPr id="1" name=""/>
        <p:cNvGrpSpPr/>
        <p:nvPr/>
      </p:nvGrpSpPr>
      <p:grpSpPr>
        <a:xfrm>
          <a:off x="0" y="0"/>
          <a:ext cx="0" cy="0"/>
          <a:chOff x="0" y="0"/>
          <a:chExt cx="0" cy="0"/>
        </a:xfrm>
      </p:grpSpPr>
      <p:sp>
        <p:nvSpPr>
          <p:cNvPr id="176"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177" name="Title Placeholder 1"/>
          <p:cNvSpPr txBox="1"/>
          <p:nvPr/>
        </p:nvSpPr>
        <p:spPr>
          <a:xfrm>
            <a:off x="1767841" y="237847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828800">
              <a:lnSpc>
                <a:spcPct val="90000"/>
              </a:lnSpc>
              <a:defRPr>
                <a:solidFill>
                  <a:srgbClr val="808080"/>
                </a:solidFill>
                <a:latin typeface="Open Sans Condensed Light"/>
                <a:ea typeface="Open Sans Condensed Light"/>
                <a:cs typeface="Open Sans Condensed Light"/>
                <a:sym typeface="Open Sans Condensed Light"/>
              </a:defRPr>
            </a:lvl1pPr>
          </a:lstStyle>
          <a:p>
            <a:pPr/>
            <a:r>
              <a:t>Lorem ipsum dolor sit amet agam facer modo data lorem ipsum dolor sit amet agam facer modo data.</a:t>
            </a:r>
          </a:p>
        </p:txBody>
      </p:sp>
      <p:sp>
        <p:nvSpPr>
          <p:cNvPr id="178"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179"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2" name="Avocados and limes"/>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23" name="Presentation Title"/>
          <p:cNvSpPr txBox="1"/>
          <p:nvPr>
            <p:ph type="title" hasCustomPrompt="1"/>
          </p:nvPr>
        </p:nvSpPr>
        <p:spPr>
          <a:xfrm>
            <a:off x="1206500" y="7124700"/>
            <a:ext cx="21971000" cy="4648200"/>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24" name="Body Level One…"/>
          <p:cNvSpPr txBox="1"/>
          <p:nvPr>
            <p:ph type="body" sz="quarter" idx="1" hasCustomPrompt="1"/>
          </p:nvPr>
        </p:nvSpPr>
        <p:spPr>
          <a:xfrm>
            <a:off x="1207690" y="1106137"/>
            <a:ext cx="21968621"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25" name="Body Level One…"/>
          <p:cNvSpPr txBox="1"/>
          <p:nvPr>
            <p:ph type="body" sz="quarter" idx="22" hasCustomPrompt="1"/>
          </p:nvPr>
        </p:nvSpPr>
        <p:spPr>
          <a:xfrm>
            <a:off x="1206500" y="11609909"/>
            <a:ext cx="21971000" cy="1116954"/>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0_6Page 1 Image">
    <p:spTree>
      <p:nvGrpSpPr>
        <p:cNvPr id="1" name=""/>
        <p:cNvGrpSpPr/>
        <p:nvPr/>
      </p:nvGrpSpPr>
      <p:grpSpPr>
        <a:xfrm>
          <a:off x="0" y="0"/>
          <a:ext cx="0" cy="0"/>
          <a:chOff x="0" y="0"/>
          <a:chExt cx="0" cy="0"/>
        </a:xfrm>
      </p:grpSpPr>
      <p:sp>
        <p:nvSpPr>
          <p:cNvPr id="186" name="Picture Placeholder 18"/>
          <p:cNvSpPr/>
          <p:nvPr>
            <p:ph type="pic" idx="21"/>
          </p:nvPr>
        </p:nvSpPr>
        <p:spPr>
          <a:xfrm>
            <a:off x="0" y="2"/>
            <a:ext cx="24384000" cy="11263084"/>
          </a:xfrm>
          <a:prstGeom prst="rect">
            <a:avLst/>
          </a:prstGeom>
        </p:spPr>
        <p:txBody>
          <a:bodyPr lIns="91439" tIns="45719" rIns="91439" bIns="45719" numCol="1" spcCol="38100">
            <a:noAutofit/>
          </a:bodyPr>
          <a:lstStyle/>
          <a:p>
            <a:pPr/>
          </a:p>
        </p:txBody>
      </p:sp>
      <p:sp>
        <p:nvSpPr>
          <p:cNvPr id="187"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94" name="Body Level One…"/>
          <p:cNvSpPr txBox="1"/>
          <p:nvPr>
            <p:ph type="body" sz="quarter" idx="1" hasCustomPrompt="1"/>
          </p:nvPr>
        </p:nvSpPr>
        <p:spPr>
          <a:xfrm>
            <a:off x="1201340" y="11859862"/>
            <a:ext cx="2197100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195" name="Presentation Title"/>
          <p:cNvSpPr txBox="1"/>
          <p:nvPr>
            <p:ph type="title" hasCustomPrompt="1"/>
          </p:nvPr>
        </p:nvSpPr>
        <p:spPr>
          <a:xfrm>
            <a:off x="1206496" y="2574991"/>
            <a:ext cx="21971005" cy="4648203"/>
          </a:xfrm>
          <a:prstGeom prst="rect">
            <a:avLst/>
          </a:prstGeom>
        </p:spPr>
        <p:txBody>
          <a:bodyPr lIns="50800" tIns="50800" rIns="50800" bIns="50800" anchor="b"/>
          <a:lstStyle/>
          <a:p>
            <a:pPr/>
            <a:r>
              <a:t>Presentation Title</a:t>
            </a:r>
          </a:p>
        </p:txBody>
      </p:sp>
      <p:sp>
        <p:nvSpPr>
          <p:cNvPr id="196" name="Body Level One…"/>
          <p:cNvSpPr txBox="1"/>
          <p:nvPr>
            <p:ph type="body" sz="quarter" idx="21" hasCustomPrompt="1"/>
          </p:nvPr>
        </p:nvSpPr>
        <p:spPr>
          <a:xfrm>
            <a:off x="1201342" y="7223190"/>
            <a:ext cx="21971002" cy="190500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1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04" name="Avocados and limes"/>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205" name="Presentation Title"/>
          <p:cNvSpPr txBox="1"/>
          <p:nvPr>
            <p:ph type="title" hasCustomPrompt="1"/>
          </p:nvPr>
        </p:nvSpPr>
        <p:spPr>
          <a:xfrm>
            <a:off x="1206500" y="7124700"/>
            <a:ext cx="21971000" cy="4648200"/>
          </a:xfrm>
          <a:prstGeom prst="rect">
            <a:avLst/>
          </a:prstGeom>
        </p:spPr>
        <p:txBody>
          <a:bodyPr lIns="50800" tIns="50800" rIns="50800" bIns="50800" anchor="b"/>
          <a:lstStyle/>
          <a:p>
            <a:pPr/>
            <a:r>
              <a:t>Presentation Title</a:t>
            </a:r>
          </a:p>
        </p:txBody>
      </p:sp>
      <p:sp>
        <p:nvSpPr>
          <p:cNvPr id="206" name="Body Level One…"/>
          <p:cNvSpPr txBox="1"/>
          <p:nvPr>
            <p:ph type="body" sz="quarter" idx="1" hasCustomPrompt="1"/>
          </p:nvPr>
        </p:nvSpPr>
        <p:spPr>
          <a:xfrm>
            <a:off x="1207690" y="1106137"/>
            <a:ext cx="21968621"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207" name="Body Level One…"/>
          <p:cNvSpPr txBox="1"/>
          <p:nvPr>
            <p:ph type="body" sz="quarter" idx="22" hasCustomPrompt="1"/>
          </p:nvPr>
        </p:nvSpPr>
        <p:spPr>
          <a:xfrm>
            <a:off x="1206500" y="11609909"/>
            <a:ext cx="21971000" cy="1116954"/>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2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215" name="Bowl with salmon cakes, salad and hummus"/>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216" name="Slide Title"/>
          <p:cNvSpPr txBox="1"/>
          <p:nvPr>
            <p:ph type="title" hasCustomPrompt="1"/>
          </p:nvPr>
        </p:nvSpPr>
        <p:spPr>
          <a:xfrm>
            <a:off x="1206500" y="1270000"/>
            <a:ext cx="9779000" cy="5882274"/>
          </a:xfrm>
          <a:prstGeom prst="rect">
            <a:avLst/>
          </a:prstGeom>
        </p:spPr>
        <p:txBody>
          <a:bodyPr lIns="50800" tIns="50800" rIns="50800" bIns="50800" anchor="b"/>
          <a:lstStyle>
            <a:lvl1pPr algn="l" defTabSz="2438337">
              <a:lnSpc>
                <a:spcPct val="80000"/>
              </a:lnSpc>
              <a:defRPr b="1" spc="-170" sz="8500">
                <a:latin typeface="+mn-lt"/>
                <a:ea typeface="+mn-ea"/>
                <a:cs typeface="+mn-cs"/>
                <a:sym typeface="Helvetica Neue"/>
              </a:defRPr>
            </a:lvl1pPr>
          </a:lstStyle>
          <a:p>
            <a:pPr/>
            <a:r>
              <a:t>Slide Title</a:t>
            </a:r>
          </a:p>
        </p:txBody>
      </p:sp>
      <p:sp>
        <p:nvSpPr>
          <p:cNvPr id="217"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218"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25" name="Slide Title"/>
          <p:cNvSpPr txBox="1"/>
          <p:nvPr>
            <p:ph type="title" hasCustomPrompt="1"/>
          </p:nvPr>
        </p:nvSpPr>
        <p:spPr>
          <a:xfrm>
            <a:off x="1206500" y="1079500"/>
            <a:ext cx="21971000" cy="1433164"/>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226"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227" name="Body Level One…"/>
          <p:cNvSpPr txBox="1"/>
          <p:nvPr>
            <p:ph type="body" idx="21" hasCustomPrompt="1"/>
          </p:nvPr>
        </p:nvSpPr>
        <p:spPr>
          <a:prstGeom prst="rect">
            <a:avLst/>
          </a:prstGeom>
        </p:spPr>
        <p:txBody>
          <a:bodyPr numCol="1" spcCol="38100"/>
          <a:lstStyle/>
          <a:p>
            <a:pPr/>
            <a:r>
              <a:t>Slide bullet text</a:t>
            </a:r>
          </a:p>
        </p:txBody>
      </p:sp>
      <p:sp>
        <p:nvSpPr>
          <p:cNvPr id="2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235"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243" name="Body Level One…"/>
          <p:cNvSpPr txBox="1"/>
          <p:nvPr>
            <p:ph type="body" sz="quarter" idx="1" hasCustomPrompt="1"/>
          </p:nvPr>
        </p:nvSpPr>
        <p:spPr>
          <a:xfrm>
            <a:off x="1206500" y="2372960"/>
            <a:ext cx="9779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244" name="Body Level One…"/>
          <p:cNvSpPr txBox="1"/>
          <p:nvPr>
            <p:ph type="body" sz="half" idx="21" hasCustomPrompt="1"/>
          </p:nvPr>
        </p:nvSpPr>
        <p:spPr>
          <a:xfrm>
            <a:off x="1206500" y="4248503"/>
            <a:ext cx="9779000" cy="8256631"/>
          </a:xfrm>
          <a:prstGeom prst="rect">
            <a:avLst/>
          </a:prstGeom>
        </p:spPr>
        <p:txBody>
          <a:bodyPr numCol="1" spcCol="38100"/>
          <a:lstStyle/>
          <a:p>
            <a:pPr/>
            <a:r>
              <a:t>Slide bullet text</a:t>
            </a:r>
          </a:p>
        </p:txBody>
      </p:sp>
      <p:sp>
        <p:nvSpPr>
          <p:cNvPr id="245" name="Bowl of pappardelle pasta with parsley butter, roasted hazelnuts and shaved parmesan cheese"/>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246" name="Slide Title"/>
          <p:cNvSpPr txBox="1"/>
          <p:nvPr>
            <p:ph type="title" hasCustomPrompt="1"/>
          </p:nvPr>
        </p:nvSpPr>
        <p:spPr>
          <a:xfrm>
            <a:off x="1206500" y="1079500"/>
            <a:ext cx="9779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2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254" name="Section Title"/>
          <p:cNvSpPr txBox="1"/>
          <p:nvPr>
            <p:ph type="title" hasCustomPrompt="1"/>
          </p:nvPr>
        </p:nvSpPr>
        <p:spPr>
          <a:xfrm>
            <a:off x="1206496" y="4533900"/>
            <a:ext cx="21971005" cy="4648200"/>
          </a:xfrm>
          <a:prstGeom prst="rect">
            <a:avLst/>
          </a:prstGeom>
        </p:spPr>
        <p:txBody>
          <a:bodyPr lIns="50800" tIns="50800" rIns="50800" bIns="50800"/>
          <a:lstStyle>
            <a:lvl1pPr algn="l" defTabSz="2438337">
              <a:lnSpc>
                <a:spcPct val="80000"/>
              </a:lnSpc>
              <a:defRPr spc="-232" sz="11600">
                <a:latin typeface="Helvetica Neue Medium"/>
                <a:ea typeface="Helvetica Neue Medium"/>
                <a:cs typeface="Helvetica Neue Medium"/>
                <a:sym typeface="Helvetica Neue Medium"/>
              </a:defRPr>
            </a:lvl1pPr>
          </a:lstStyle>
          <a:p>
            <a:pPr/>
            <a:r>
              <a:t>Section Title</a:t>
            </a:r>
          </a:p>
        </p:txBody>
      </p:sp>
      <p:sp>
        <p:nvSpPr>
          <p:cNvPr id="25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262" name="Slide Title"/>
          <p:cNvSpPr txBox="1"/>
          <p:nvPr>
            <p:ph type="title" hasCustomPrompt="1"/>
          </p:nvPr>
        </p:nvSpPr>
        <p:spPr>
          <a:xfrm>
            <a:off x="1206500" y="1079500"/>
            <a:ext cx="21971000" cy="1434951"/>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263"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2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271" name="Agenda Title"/>
          <p:cNvSpPr txBox="1"/>
          <p:nvPr>
            <p:ph type="title" hasCustomPrompt="1"/>
          </p:nvPr>
        </p:nvSpPr>
        <p:spPr>
          <a:xfrm>
            <a:off x="1206500" y="1079500"/>
            <a:ext cx="21971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Agenda Title</a:t>
            </a:r>
          </a:p>
        </p:txBody>
      </p:sp>
      <p:sp>
        <p:nvSpPr>
          <p:cNvPr id="272"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273" name="Body Level One…"/>
          <p:cNvSpPr txBox="1"/>
          <p:nvPr>
            <p:ph type="body" idx="21" hasCustomPrompt="1"/>
          </p:nvPr>
        </p:nvSpPr>
        <p:spPr>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2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3" name="Bowl with salmon cakes, salad and hummus"/>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34" name="Slide Title"/>
          <p:cNvSpPr txBox="1"/>
          <p:nvPr>
            <p:ph type="title" hasCustomPrompt="1"/>
          </p:nvPr>
        </p:nvSpPr>
        <p:spPr>
          <a:xfrm>
            <a:off x="1206500" y="1270000"/>
            <a:ext cx="9779000" cy="5882274"/>
          </a:xfrm>
          <a:prstGeom prst="rect">
            <a:avLst/>
          </a:prstGeom>
        </p:spPr>
        <p:txBody>
          <a:bodyPr lIns="50800" tIns="50800" rIns="50800" bIns="50800" anchor="b"/>
          <a:lstStyle>
            <a:lvl1pPr algn="l" defTabSz="2438337">
              <a:lnSpc>
                <a:spcPct val="80000"/>
              </a:lnSpc>
              <a:defRPr b="1" spc="-170" sz="8500">
                <a:latin typeface="+mn-lt"/>
                <a:ea typeface="+mn-ea"/>
                <a:cs typeface="+mn-cs"/>
                <a:sym typeface="Helvetica Neue"/>
              </a:defRPr>
            </a:lvl1pPr>
          </a:lstStyle>
          <a:p>
            <a:pPr/>
            <a:r>
              <a:t>Slide Title</a:t>
            </a:r>
          </a:p>
        </p:txBody>
      </p:sp>
      <p:sp>
        <p:nvSpPr>
          <p:cNvPr id="35"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6"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281"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2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289" name="Body Level One…"/>
          <p:cNvSpPr txBox="1"/>
          <p:nvPr>
            <p:ph type="body" idx="1" hasCustomPrompt="1"/>
          </p:nvPr>
        </p:nvSpPr>
        <p:spPr>
          <a:xfrm>
            <a:off x="1206500" y="1075925"/>
            <a:ext cx="21971000" cy="7241587"/>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290"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2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298" name="Body Level One…"/>
          <p:cNvSpPr txBox="1"/>
          <p:nvPr>
            <p:ph type="body" sz="quarter" idx="1" hasCustomPrompt="1"/>
          </p:nvPr>
        </p:nvSpPr>
        <p:spPr>
          <a:xfrm>
            <a:off x="2430023" y="10675453"/>
            <a:ext cx="2020005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299" name="Body Level One…"/>
          <p:cNvSpPr txBox="1"/>
          <p:nvPr>
            <p:ph type="body" sz="half" idx="21" hasCustomPrompt="1"/>
          </p:nvPr>
        </p:nvSpPr>
        <p:spPr>
          <a:xfrm>
            <a:off x="1753923" y="4939860"/>
            <a:ext cx="20876154" cy="3836282"/>
          </a:xfrm>
          <a:prstGeom prst="rect">
            <a:avLst/>
          </a:prstGeom>
        </p:spPr>
        <p:txBody>
          <a:bodyPr numCol="1" spcCol="38100"/>
          <a:lstStyle>
            <a:lvl1pPr marL="300875" indent="-131851">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3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307"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308" name="Bowl with salmon cakes, salad and hummus "/>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309"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3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317" name="bowl of salad with fried rice, boiled eggs and chopsticks"/>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318"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_6Page 1 Image">
    <p:spTree>
      <p:nvGrpSpPr>
        <p:cNvPr id="1" name=""/>
        <p:cNvGrpSpPr/>
        <p:nvPr/>
      </p:nvGrpSpPr>
      <p:grpSpPr>
        <a:xfrm>
          <a:off x="0" y="0"/>
          <a:ext cx="0" cy="0"/>
          <a:chOff x="0" y="0"/>
          <a:chExt cx="0" cy="0"/>
        </a:xfrm>
      </p:grpSpPr>
      <p:sp>
        <p:nvSpPr>
          <p:cNvPr id="332"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333"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340"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341"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342"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6Page 1 Image">
    <p:spTree>
      <p:nvGrpSpPr>
        <p:cNvPr id="1" name=""/>
        <p:cNvGrpSpPr/>
        <p:nvPr/>
      </p:nvGrpSpPr>
      <p:grpSpPr>
        <a:xfrm>
          <a:off x="0" y="0"/>
          <a:ext cx="0" cy="0"/>
          <a:chOff x="0" y="0"/>
          <a:chExt cx="0" cy="0"/>
        </a:xfrm>
      </p:grpSpPr>
      <p:sp>
        <p:nvSpPr>
          <p:cNvPr id="349"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350"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357"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358"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359"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Slide Title"/>
          <p:cNvSpPr txBox="1"/>
          <p:nvPr>
            <p:ph type="title" hasCustomPrompt="1"/>
          </p:nvPr>
        </p:nvSpPr>
        <p:spPr>
          <a:xfrm>
            <a:off x="1206500" y="1079500"/>
            <a:ext cx="21971000" cy="1433164"/>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44"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5" name="Body Level One…"/>
          <p:cNvSpPr txBox="1"/>
          <p:nvPr>
            <p:ph type="body" idx="21" hasCustomPrompt="1"/>
          </p:nvPr>
        </p:nvSpPr>
        <p:spPr>
          <a:prstGeom prst="rect">
            <a:avLst/>
          </a:prstGeom>
        </p:spPr>
        <p:txBody>
          <a:bodyPr numCol="1" spcCol="38100"/>
          <a:lstStyle/>
          <a:p>
            <a:pPr/>
            <a:r>
              <a:t>Slide bullet text</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sp>
        <p:nvSpPr>
          <p:cNvPr id="36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367" name="Body Level One…"/>
          <p:cNvSpPr txBox="1"/>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368" name="Presentation Title"/>
          <p:cNvSpPr txBox="1"/>
          <p:nvPr>
            <p:ph type="title" hasCustomPrompt="1"/>
          </p:nvPr>
        </p:nvSpPr>
        <p:spPr>
          <a:xfrm>
            <a:off x="1206496" y="2574991"/>
            <a:ext cx="21971005" cy="4648202"/>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369" name="Body Level One…"/>
          <p:cNvSpPr txBox="1"/>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3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spTree>
      <p:nvGrpSpPr>
        <p:cNvPr id="1" name=""/>
        <p:cNvGrpSpPr/>
        <p:nvPr/>
      </p:nvGrpSpPr>
      <p:grpSpPr>
        <a:xfrm>
          <a:off x="0" y="0"/>
          <a:ext cx="0" cy="0"/>
          <a:chOff x="0" y="0"/>
          <a:chExt cx="0" cy="0"/>
        </a:xfrm>
      </p:grpSpPr>
      <p:sp>
        <p:nvSpPr>
          <p:cNvPr id="37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378" name="Avocados and limes"/>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379" name="Presentation Title"/>
          <p:cNvSpPr txBox="1"/>
          <p:nvPr>
            <p:ph type="title" hasCustomPrompt="1"/>
          </p:nvPr>
        </p:nvSpPr>
        <p:spPr>
          <a:xfrm>
            <a:off x="1206500" y="7124700"/>
            <a:ext cx="21971000" cy="4648200"/>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380" name="Body Level One…"/>
          <p:cNvSpPr txBox="1"/>
          <p:nvPr>
            <p:ph type="body" sz="quarter" idx="1" hasCustomPrompt="1"/>
          </p:nvPr>
        </p:nvSpPr>
        <p:spPr>
          <a:xfrm>
            <a:off x="1207690" y="1106137"/>
            <a:ext cx="21968621"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381" name="Body Level One…"/>
          <p:cNvSpPr txBox="1"/>
          <p:nvPr>
            <p:ph type="body" sz="quarter" idx="22" hasCustomPrompt="1"/>
          </p:nvPr>
        </p:nvSpPr>
        <p:spPr>
          <a:xfrm>
            <a:off x="1206500" y="11609909"/>
            <a:ext cx="21971000" cy="111695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3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spTree>
      <p:nvGrpSpPr>
        <p:cNvPr id="1" name=""/>
        <p:cNvGrpSpPr/>
        <p:nvPr/>
      </p:nvGrpSpPr>
      <p:grpSpPr>
        <a:xfrm>
          <a:off x="0" y="0"/>
          <a:ext cx="0" cy="0"/>
          <a:chOff x="0" y="0"/>
          <a:chExt cx="0" cy="0"/>
        </a:xfrm>
      </p:grpSpPr>
      <p:sp>
        <p:nvSpPr>
          <p:cNvPr id="38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390" name="Bowl with salmon cakes, salad and hummus"/>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391" name="Slide Title"/>
          <p:cNvSpPr txBox="1"/>
          <p:nvPr>
            <p:ph type="title" hasCustomPrompt="1"/>
          </p:nvPr>
        </p:nvSpPr>
        <p:spPr>
          <a:xfrm>
            <a:off x="1206500" y="1270000"/>
            <a:ext cx="9779000" cy="5882274"/>
          </a:xfrm>
          <a:prstGeom prst="rect">
            <a:avLst/>
          </a:prstGeom>
        </p:spPr>
        <p:txBody>
          <a:bodyPr lIns="50800" tIns="50800" rIns="50800" bIns="50800" anchor="b"/>
          <a:lstStyle>
            <a:lvl1pPr algn="l" defTabSz="2438337">
              <a:lnSpc>
                <a:spcPct val="80000"/>
              </a:lnSpc>
              <a:defRPr b="1" spc="-170" sz="8500">
                <a:latin typeface="+mn-lt"/>
                <a:ea typeface="+mn-ea"/>
                <a:cs typeface="+mn-cs"/>
                <a:sym typeface="Helvetica Neue"/>
              </a:defRPr>
            </a:lvl1pPr>
          </a:lstStyle>
          <a:p>
            <a:pPr/>
            <a:r>
              <a:t>Slide Title</a:t>
            </a:r>
          </a:p>
        </p:txBody>
      </p:sp>
      <p:sp>
        <p:nvSpPr>
          <p:cNvPr id="392"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9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40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01" name="Slide Title"/>
          <p:cNvSpPr txBox="1"/>
          <p:nvPr>
            <p:ph type="title" hasCustomPrompt="1"/>
          </p:nvPr>
        </p:nvSpPr>
        <p:spPr>
          <a:xfrm>
            <a:off x="1206500" y="1079500"/>
            <a:ext cx="21971000" cy="1433164"/>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402"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03" name="Body Level One…"/>
          <p:cNvSpPr txBox="1"/>
          <p:nvPr>
            <p:ph type="body" idx="21" hasCustomPrompt="1"/>
          </p:nvPr>
        </p:nvSpPr>
        <p:spPr>
          <a:xfrm>
            <a:off x="1206500" y="4248503"/>
            <a:ext cx="21971000" cy="8256014"/>
          </a:xfrm>
          <a:prstGeom prst="rect">
            <a:avLst/>
          </a:prstGeom>
        </p:spPr>
        <p:txBody>
          <a:bodyPr numCol="1" spcCol="38100"/>
          <a:lstStyle>
            <a:lvl1pPr defTabSz="2438337"/>
          </a:lstStyle>
          <a:p>
            <a:pPr/>
            <a:r>
              <a:t>Slide bullet text</a:t>
            </a:r>
          </a:p>
        </p:txBody>
      </p:sp>
      <p:sp>
        <p:nvSpPr>
          <p:cNvPr id="4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41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12" name="Body Level One…"/>
          <p:cNvSpPr txBox="1"/>
          <p:nvPr>
            <p:ph type="body" idx="1" hasCustomPrompt="1"/>
          </p:nvPr>
        </p:nvSpPr>
        <p:spPr>
          <a:xfrm>
            <a:off x="1206500" y="4248503"/>
            <a:ext cx="21971000" cy="8256014"/>
          </a:xfrm>
          <a:prstGeom prst="rect">
            <a:avLst/>
          </a:prstGeom>
        </p:spPr>
        <p:txBody>
          <a:bodyPr/>
          <a:lstStyle>
            <a:lvl1pPr defTabSz="2438337"/>
            <a:lvl2pPr defTabSz="2438337"/>
            <a:lvl3pPr defTabSz="2438337"/>
            <a:lvl4pPr defTabSz="2438337"/>
            <a:lvl5pPr defTabSz="2438337"/>
          </a:lstStyle>
          <a:p>
            <a:pPr/>
            <a:r>
              <a:t>Slide bullet text</a:t>
            </a:r>
          </a:p>
          <a:p>
            <a:pPr lvl="1"/>
            <a:r>
              <a:t/>
            </a:r>
          </a:p>
          <a:p>
            <a:pPr lvl="2"/>
            <a:r>
              <a:t/>
            </a:r>
          </a:p>
          <a:p>
            <a:pPr lvl="3"/>
            <a:r>
              <a:t/>
            </a:r>
          </a:p>
          <a:p>
            <a:pPr lvl="4"/>
            <a:r>
              <a:t/>
            </a:r>
          </a:p>
        </p:txBody>
      </p:sp>
      <p:sp>
        <p:nvSpPr>
          <p:cNvPr id="4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42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21" name="Body Level One…"/>
          <p:cNvSpPr txBox="1"/>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22" name="Body Level One…"/>
          <p:cNvSpPr txBox="1"/>
          <p:nvPr>
            <p:ph type="body" sz="half" idx="21" hasCustomPrompt="1"/>
          </p:nvPr>
        </p:nvSpPr>
        <p:spPr>
          <a:xfrm>
            <a:off x="1206500" y="4248503"/>
            <a:ext cx="9779000" cy="8256631"/>
          </a:xfrm>
          <a:prstGeom prst="rect">
            <a:avLst/>
          </a:prstGeom>
        </p:spPr>
        <p:txBody>
          <a:bodyPr numCol="1" spcCol="38100"/>
          <a:lstStyle>
            <a:lvl1pPr defTabSz="2438337"/>
          </a:lstStyle>
          <a:p>
            <a:pPr/>
            <a:r>
              <a:t>Slide bullet text</a:t>
            </a:r>
          </a:p>
        </p:txBody>
      </p:sp>
      <p:sp>
        <p:nvSpPr>
          <p:cNvPr id="423" name="Bowl of pappardelle pasta with parsley butter, roasted hazelnuts and shaved parmesan cheese"/>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424" name="Slide Title"/>
          <p:cNvSpPr txBox="1"/>
          <p:nvPr>
            <p:ph type="title" hasCustomPrompt="1"/>
          </p:nvPr>
        </p:nvSpPr>
        <p:spPr>
          <a:xfrm>
            <a:off x="1206500" y="1079500"/>
            <a:ext cx="9779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4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43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33" name="Section Title"/>
          <p:cNvSpPr txBox="1"/>
          <p:nvPr>
            <p:ph type="title" hasCustomPrompt="1"/>
          </p:nvPr>
        </p:nvSpPr>
        <p:spPr>
          <a:xfrm>
            <a:off x="1206496" y="4533900"/>
            <a:ext cx="21971005" cy="4648200"/>
          </a:xfrm>
          <a:prstGeom prst="rect">
            <a:avLst/>
          </a:prstGeom>
        </p:spPr>
        <p:txBody>
          <a:bodyPr lIns="50800" tIns="50800" rIns="50800" bIns="50800"/>
          <a:lstStyle>
            <a:lvl1pPr algn="l" defTabSz="2438337">
              <a:lnSpc>
                <a:spcPct val="80000"/>
              </a:lnSpc>
              <a:defRPr spc="-232" sz="11600">
                <a:latin typeface="Helvetica Neue Medium"/>
                <a:ea typeface="Helvetica Neue Medium"/>
                <a:cs typeface="Helvetica Neue Medium"/>
                <a:sym typeface="Helvetica Neue Medium"/>
              </a:defRPr>
            </a:lvl1pPr>
          </a:lstStyle>
          <a:p>
            <a:pPr/>
            <a:r>
              <a:t>Section Title</a:t>
            </a:r>
          </a:p>
        </p:txBody>
      </p:sp>
      <p:sp>
        <p:nvSpPr>
          <p:cNvPr id="434"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44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42" name="Slide Title"/>
          <p:cNvSpPr txBox="1"/>
          <p:nvPr>
            <p:ph type="title" hasCustomPrompt="1"/>
          </p:nvPr>
        </p:nvSpPr>
        <p:spPr>
          <a:xfrm>
            <a:off x="1206500" y="1079500"/>
            <a:ext cx="21971000" cy="143495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443"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sp>
        <p:nvSpPr>
          <p:cNvPr id="45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52" name="Agenda Title"/>
          <p:cNvSpPr txBox="1"/>
          <p:nvPr>
            <p:ph type="title" hasCustomPrompt="1"/>
          </p:nvPr>
        </p:nvSpPr>
        <p:spPr>
          <a:xfrm>
            <a:off x="1206500" y="1079500"/>
            <a:ext cx="21971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Agenda Title</a:t>
            </a:r>
          </a:p>
        </p:txBody>
      </p:sp>
      <p:sp>
        <p:nvSpPr>
          <p:cNvPr id="453"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454" name="Body Level One…"/>
          <p:cNvSpPr txBox="1"/>
          <p:nvPr>
            <p:ph type="body" idx="21" hasCustomPrompt="1"/>
          </p:nvPr>
        </p:nvSpPr>
        <p:spPr>
          <a:xfrm>
            <a:off x="1206500" y="4248503"/>
            <a:ext cx="21971000" cy="8256014"/>
          </a:xfrm>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4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spTree>
      <p:nvGrpSpPr>
        <p:cNvPr id="1" name=""/>
        <p:cNvGrpSpPr/>
        <p:nvPr/>
      </p:nvGrpSpPr>
      <p:grpSpPr>
        <a:xfrm>
          <a:off x="0" y="0"/>
          <a:ext cx="0" cy="0"/>
          <a:chOff x="0" y="0"/>
          <a:chExt cx="0" cy="0"/>
        </a:xfrm>
      </p:grpSpPr>
      <p:sp>
        <p:nvSpPr>
          <p:cNvPr id="46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63"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defTabSz="2438337">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defTabSz="2438337">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defTabSz="2438337">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defTabSz="2438337">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defTabSz="2438337">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4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spTree>
      <p:nvGrpSpPr>
        <p:cNvPr id="1" name=""/>
        <p:cNvGrpSpPr/>
        <p:nvPr/>
      </p:nvGrpSpPr>
      <p:grpSpPr>
        <a:xfrm>
          <a:off x="0" y="0"/>
          <a:ext cx="0" cy="0"/>
          <a:chOff x="0" y="0"/>
          <a:chExt cx="0" cy="0"/>
        </a:xfrm>
      </p:grpSpPr>
      <p:sp>
        <p:nvSpPr>
          <p:cNvPr id="47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72" name="Body Level One…"/>
          <p:cNvSpPr txBox="1"/>
          <p:nvPr>
            <p:ph type="body" idx="1" hasCustomPrompt="1"/>
          </p:nvPr>
        </p:nvSpPr>
        <p:spPr>
          <a:xfrm>
            <a:off x="1206500" y="1075926"/>
            <a:ext cx="21971000" cy="7241586"/>
          </a:xfrm>
          <a:prstGeom prst="rect">
            <a:avLst/>
          </a:prstGeom>
        </p:spPr>
        <p:txBody>
          <a:bodyPr numCol="1" spcCol="38100" anchor="b"/>
          <a:lstStyle>
            <a:lvl1pPr marL="0" indent="0" algn="ctr" defTabSz="2438337">
              <a:lnSpc>
                <a:spcPct val="80000"/>
              </a:lnSpc>
              <a:spcBef>
                <a:spcPts val="0"/>
              </a:spcBef>
              <a:buSzTx/>
              <a:buNone/>
              <a:defRPr b="1" spc="-250" sz="25000"/>
            </a:lvl1pPr>
            <a:lvl2pPr marL="0" indent="0" algn="ctr" defTabSz="2438337">
              <a:lnSpc>
                <a:spcPct val="80000"/>
              </a:lnSpc>
              <a:spcBef>
                <a:spcPts val="0"/>
              </a:spcBef>
              <a:buSzTx/>
              <a:buNone/>
              <a:defRPr b="1" spc="-250" sz="25000"/>
            </a:lvl2pPr>
            <a:lvl3pPr marL="0" indent="0" algn="ctr" defTabSz="2438337">
              <a:lnSpc>
                <a:spcPct val="80000"/>
              </a:lnSpc>
              <a:spcBef>
                <a:spcPts val="0"/>
              </a:spcBef>
              <a:buSzTx/>
              <a:buNone/>
              <a:defRPr b="1" spc="-250" sz="25000"/>
            </a:lvl3pPr>
            <a:lvl4pPr marL="0" indent="0" algn="ctr" defTabSz="2438337">
              <a:lnSpc>
                <a:spcPct val="80000"/>
              </a:lnSpc>
              <a:spcBef>
                <a:spcPts val="0"/>
              </a:spcBef>
              <a:buSzTx/>
              <a:buNone/>
              <a:defRPr b="1" spc="-250" sz="25000"/>
            </a:lvl4pPr>
            <a:lvl5pPr marL="0" indent="0" algn="ctr" defTabSz="2438337">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473"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4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48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82" name="Body Level One…"/>
          <p:cNvSpPr txBox="1"/>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483" name="Body Level One…"/>
          <p:cNvSpPr txBox="1"/>
          <p:nvPr>
            <p:ph type="body" sz="half" idx="21" hasCustomPrompt="1"/>
          </p:nvPr>
        </p:nvSpPr>
        <p:spPr>
          <a:xfrm>
            <a:off x="1753923" y="4939860"/>
            <a:ext cx="20876154" cy="3836281"/>
          </a:xfrm>
          <a:prstGeom prst="rect">
            <a:avLst/>
          </a:prstGeom>
        </p:spPr>
        <p:txBody>
          <a:bodyPr numCol="1" spcCol="38100"/>
          <a:lstStyle>
            <a:lvl1pPr marL="469900" indent="-300876" defTabSz="2438337">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4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49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492"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493" name="Bowl with salmon cakes, salad and hummus "/>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494"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4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50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03" name="bowl of salad with fried rice, boiled eggs and chopsticks"/>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504"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51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6Page 1 Image">
    <p:spTree>
      <p:nvGrpSpPr>
        <p:cNvPr id="1" name=""/>
        <p:cNvGrpSpPr/>
        <p:nvPr/>
      </p:nvGrpSpPr>
      <p:grpSpPr>
        <a:xfrm>
          <a:off x="0" y="0"/>
          <a:ext cx="0" cy="0"/>
          <a:chOff x="0" y="0"/>
          <a:chExt cx="0" cy="0"/>
        </a:xfrm>
      </p:grpSpPr>
      <p:sp>
        <p:nvSpPr>
          <p:cNvPr id="51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20"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521"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_01 - page 1 IMAGE">
    <p:spTree>
      <p:nvGrpSpPr>
        <p:cNvPr id="1" name=""/>
        <p:cNvGrpSpPr/>
        <p:nvPr/>
      </p:nvGrpSpPr>
      <p:grpSpPr>
        <a:xfrm>
          <a:off x="0" y="0"/>
          <a:ext cx="0" cy="0"/>
          <a:chOff x="0" y="0"/>
          <a:chExt cx="0" cy="0"/>
        </a:xfrm>
      </p:grpSpPr>
      <p:sp>
        <p:nvSpPr>
          <p:cNvPr id="52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29" name="Picture Placeholder 4"/>
          <p:cNvSpPr/>
          <p:nvPr>
            <p:ph type="pic" idx="21"/>
          </p:nvPr>
        </p:nvSpPr>
        <p:spPr>
          <a:xfrm>
            <a:off x="6437081" y="28575"/>
            <a:ext cx="17940571" cy="13687425"/>
          </a:xfrm>
          <a:prstGeom prst="rect">
            <a:avLst/>
          </a:prstGeom>
        </p:spPr>
        <p:txBody>
          <a:bodyPr lIns="91439" tIns="45719" rIns="91439" bIns="45719" numCol="1" spcCol="38100">
            <a:noAutofit/>
          </a:bodyPr>
          <a:lstStyle/>
          <a:p>
            <a:pPr/>
          </a:p>
        </p:txBody>
      </p:sp>
      <p:sp>
        <p:nvSpPr>
          <p:cNvPr id="530" name="Picture Placeholder 4"/>
          <p:cNvSpPr/>
          <p:nvPr>
            <p:ph type="pic" sz="half" idx="22"/>
          </p:nvPr>
        </p:nvSpPr>
        <p:spPr>
          <a:xfrm>
            <a:off x="0" y="28575"/>
            <a:ext cx="6437082" cy="13687425"/>
          </a:xfrm>
          <a:prstGeom prst="rect">
            <a:avLst/>
          </a:prstGeom>
        </p:spPr>
        <p:txBody>
          <a:bodyPr lIns="91439" tIns="45719" rIns="91439" bIns="45719" numCol="1" spcCol="38100">
            <a:noAutofit/>
          </a:bodyPr>
          <a:lstStyle/>
          <a:p>
            <a:pPr/>
          </a:p>
        </p:txBody>
      </p:sp>
      <p:sp>
        <p:nvSpPr>
          <p:cNvPr id="531"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_Usual">
    <p:spTree>
      <p:nvGrpSpPr>
        <p:cNvPr id="1" name=""/>
        <p:cNvGrpSpPr/>
        <p:nvPr/>
      </p:nvGrpSpPr>
      <p:grpSpPr>
        <a:xfrm>
          <a:off x="0" y="0"/>
          <a:ext cx="0" cy="0"/>
          <a:chOff x="0" y="0"/>
          <a:chExt cx="0" cy="0"/>
        </a:xfrm>
      </p:grpSpPr>
      <p:sp>
        <p:nvSpPr>
          <p:cNvPr id="53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39" name="Title Text"/>
          <p:cNvSpPr txBox="1"/>
          <p:nvPr>
            <p:ph type="title"/>
          </p:nvPr>
        </p:nvSpPr>
        <p:spPr>
          <a:xfrm>
            <a:off x="1676400" y="1441000"/>
            <a:ext cx="21031200" cy="1229630"/>
          </a:xfrm>
          <a:prstGeom prst="rect">
            <a:avLst/>
          </a:prstGeom>
        </p:spPr>
        <p:txBody>
          <a:bodyPr/>
          <a:lstStyle/>
          <a:p>
            <a:pPr/>
            <a:r>
              <a:t>Title Text</a:t>
            </a:r>
          </a:p>
        </p:txBody>
      </p:sp>
      <p:sp>
        <p:nvSpPr>
          <p:cNvPr id="540"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541"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54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49" name="Title Text"/>
          <p:cNvSpPr txBox="1"/>
          <p:nvPr>
            <p:ph type="title"/>
          </p:nvPr>
        </p:nvSpPr>
        <p:spPr>
          <a:xfrm>
            <a:off x="1676400" y="1441000"/>
            <a:ext cx="21031200" cy="1229630"/>
          </a:xfrm>
          <a:prstGeom prst="rect">
            <a:avLst/>
          </a:prstGeom>
        </p:spPr>
        <p:txBody>
          <a:bodyPr/>
          <a:lstStyle/>
          <a:p>
            <a:pPr/>
            <a:r>
              <a:t>Title Text</a:t>
            </a:r>
          </a:p>
        </p:txBody>
      </p:sp>
      <p:sp>
        <p:nvSpPr>
          <p:cNvPr id="550" name="Title Placeholder 1"/>
          <p:cNvSpPr txBox="1"/>
          <p:nvPr/>
        </p:nvSpPr>
        <p:spPr>
          <a:xfrm>
            <a:off x="1767841" y="237847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a:solidFill>
                  <a:srgbClr val="808080"/>
                </a:solidFill>
                <a:latin typeface="Open Sans Condensed Light"/>
                <a:ea typeface="Open Sans Condensed Light"/>
                <a:cs typeface="Open Sans Condensed Light"/>
                <a:sym typeface="Open Sans Condensed Light"/>
              </a:defRPr>
            </a:lvl1pPr>
          </a:lstStyle>
          <a:p>
            <a:pPr/>
            <a:r>
              <a:t>Lorem ipsum dolor sit amet agam facer modo data lorem ipsum dolor sit amet agam facer modo data.</a:t>
            </a:r>
          </a:p>
        </p:txBody>
      </p:sp>
      <p:sp>
        <p:nvSpPr>
          <p:cNvPr id="551"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552"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0_6Page 1 Image">
    <p:spTree>
      <p:nvGrpSpPr>
        <p:cNvPr id="1" name=""/>
        <p:cNvGrpSpPr/>
        <p:nvPr/>
      </p:nvGrpSpPr>
      <p:grpSpPr>
        <a:xfrm>
          <a:off x="0" y="0"/>
          <a:ext cx="0" cy="0"/>
          <a:chOff x="0" y="0"/>
          <a:chExt cx="0" cy="0"/>
        </a:xfrm>
      </p:grpSpPr>
      <p:sp>
        <p:nvSpPr>
          <p:cNvPr id="55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60" name="Picture Placeholder 18"/>
          <p:cNvSpPr/>
          <p:nvPr>
            <p:ph type="pic" idx="21"/>
          </p:nvPr>
        </p:nvSpPr>
        <p:spPr>
          <a:xfrm>
            <a:off x="0" y="2"/>
            <a:ext cx="24384000" cy="11263084"/>
          </a:xfrm>
          <a:prstGeom prst="rect">
            <a:avLst/>
          </a:prstGeom>
        </p:spPr>
        <p:txBody>
          <a:bodyPr lIns="91439" tIns="45719" rIns="91439" bIns="45719" numCol="1" spcCol="38100">
            <a:noAutofit/>
          </a:bodyPr>
          <a:lstStyle/>
          <a:p>
            <a:pPr/>
          </a:p>
        </p:txBody>
      </p:sp>
      <p:sp>
        <p:nvSpPr>
          <p:cNvPr id="561"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1" name="Body Level One…"/>
          <p:cNvSpPr txBox="1"/>
          <p:nvPr>
            <p:ph type="body" sz="quarter" idx="1" hasCustomPrompt="1"/>
          </p:nvPr>
        </p:nvSpPr>
        <p:spPr>
          <a:xfrm>
            <a:off x="1206500" y="2372960"/>
            <a:ext cx="9779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2" name="Body Level One…"/>
          <p:cNvSpPr txBox="1"/>
          <p:nvPr>
            <p:ph type="body" sz="half" idx="21" hasCustomPrompt="1"/>
          </p:nvPr>
        </p:nvSpPr>
        <p:spPr>
          <a:xfrm>
            <a:off x="1206500" y="4248503"/>
            <a:ext cx="9779000" cy="8256631"/>
          </a:xfrm>
          <a:prstGeom prst="rect">
            <a:avLst/>
          </a:prstGeom>
        </p:spPr>
        <p:txBody>
          <a:bodyPr numCol="1" spcCol="38100"/>
          <a:lstStyle/>
          <a:p>
            <a:pPr/>
            <a:r>
              <a:t>Slide bullet text</a:t>
            </a:r>
          </a:p>
        </p:txBody>
      </p:sp>
      <p:sp>
        <p:nvSpPr>
          <p:cNvPr id="63" name="Bowl of pappardelle pasta with parsley butter, roasted hazelnuts and shaved parmesan cheese"/>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64" name="Slide Title"/>
          <p:cNvSpPr txBox="1"/>
          <p:nvPr>
            <p:ph type="title" hasCustomPrompt="1"/>
          </p:nvPr>
        </p:nvSpPr>
        <p:spPr>
          <a:xfrm>
            <a:off x="1206500" y="1079500"/>
            <a:ext cx="9779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sp>
        <p:nvSpPr>
          <p:cNvPr id="56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6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70" name="Body Level One…"/>
          <p:cNvSpPr txBox="1"/>
          <p:nvPr>
            <p:ph type="body" sz="quarter" idx="1" hasCustomPrompt="1"/>
          </p:nvPr>
        </p:nvSpPr>
        <p:spPr>
          <a:xfrm>
            <a:off x="1201340" y="11859862"/>
            <a:ext cx="2197100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571" name="Presentation Title"/>
          <p:cNvSpPr txBox="1"/>
          <p:nvPr>
            <p:ph type="title" hasCustomPrompt="1"/>
          </p:nvPr>
        </p:nvSpPr>
        <p:spPr>
          <a:xfrm>
            <a:off x="1206496" y="2574991"/>
            <a:ext cx="21971005" cy="4648203"/>
          </a:xfrm>
          <a:prstGeom prst="rect">
            <a:avLst/>
          </a:prstGeom>
        </p:spPr>
        <p:txBody>
          <a:bodyPr lIns="50800" tIns="50800" rIns="50800" bIns="50800" anchor="b"/>
          <a:lstStyle/>
          <a:p>
            <a:pPr/>
            <a:r>
              <a:t>Presentation Title</a:t>
            </a:r>
          </a:p>
        </p:txBody>
      </p:sp>
      <p:sp>
        <p:nvSpPr>
          <p:cNvPr id="572" name="Body Level One…"/>
          <p:cNvSpPr txBox="1"/>
          <p:nvPr>
            <p:ph type="body" sz="quarter" idx="21" hasCustomPrompt="1"/>
          </p:nvPr>
        </p:nvSpPr>
        <p:spPr>
          <a:xfrm>
            <a:off x="1201342" y="7223190"/>
            <a:ext cx="21971002" cy="190500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5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spTree>
      <p:nvGrpSpPr>
        <p:cNvPr id="1" name=""/>
        <p:cNvGrpSpPr/>
        <p:nvPr/>
      </p:nvGrpSpPr>
      <p:grpSpPr>
        <a:xfrm>
          <a:off x="0" y="0"/>
          <a:ext cx="0" cy="0"/>
          <a:chOff x="0" y="0"/>
          <a:chExt cx="0" cy="0"/>
        </a:xfrm>
      </p:grpSpPr>
      <p:sp>
        <p:nvSpPr>
          <p:cNvPr id="58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8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82" name="Avocados and limes"/>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583" name="Presentation Title"/>
          <p:cNvSpPr txBox="1"/>
          <p:nvPr>
            <p:ph type="title" hasCustomPrompt="1"/>
          </p:nvPr>
        </p:nvSpPr>
        <p:spPr>
          <a:xfrm>
            <a:off x="1206500" y="7124700"/>
            <a:ext cx="21971000" cy="4648200"/>
          </a:xfrm>
          <a:prstGeom prst="rect">
            <a:avLst/>
          </a:prstGeom>
        </p:spPr>
        <p:txBody>
          <a:bodyPr lIns="50800" tIns="50800" rIns="50800" bIns="50800" anchor="b"/>
          <a:lstStyle/>
          <a:p>
            <a:pPr/>
            <a:r>
              <a:t>Presentation Title</a:t>
            </a:r>
          </a:p>
        </p:txBody>
      </p:sp>
      <p:sp>
        <p:nvSpPr>
          <p:cNvPr id="584" name="Body Level One…"/>
          <p:cNvSpPr txBox="1"/>
          <p:nvPr>
            <p:ph type="body" sz="quarter" idx="1" hasCustomPrompt="1"/>
          </p:nvPr>
        </p:nvSpPr>
        <p:spPr>
          <a:xfrm>
            <a:off x="1207690" y="1106137"/>
            <a:ext cx="21968621"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585" name="Body Level One…"/>
          <p:cNvSpPr txBox="1"/>
          <p:nvPr>
            <p:ph type="body" sz="quarter" idx="22" hasCustomPrompt="1"/>
          </p:nvPr>
        </p:nvSpPr>
        <p:spPr>
          <a:xfrm>
            <a:off x="1206500" y="11609909"/>
            <a:ext cx="21971000" cy="1116954"/>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5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spTree>
      <p:nvGrpSpPr>
        <p:cNvPr id="1" name=""/>
        <p:cNvGrpSpPr/>
        <p:nvPr/>
      </p:nvGrpSpPr>
      <p:grpSpPr>
        <a:xfrm>
          <a:off x="0" y="0"/>
          <a:ext cx="0" cy="0"/>
          <a:chOff x="0" y="0"/>
          <a:chExt cx="0" cy="0"/>
        </a:xfrm>
      </p:grpSpPr>
      <p:sp>
        <p:nvSpPr>
          <p:cNvPr id="59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9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595" name="Bowl with salmon cakes, salad and hummus"/>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596" name="Slide Title"/>
          <p:cNvSpPr txBox="1"/>
          <p:nvPr>
            <p:ph type="title" hasCustomPrompt="1"/>
          </p:nvPr>
        </p:nvSpPr>
        <p:spPr>
          <a:xfrm>
            <a:off x="1206500" y="1270000"/>
            <a:ext cx="9779000" cy="5882274"/>
          </a:xfrm>
          <a:prstGeom prst="rect">
            <a:avLst/>
          </a:prstGeom>
        </p:spPr>
        <p:txBody>
          <a:bodyPr lIns="50800" tIns="50800" rIns="50800" bIns="50800" anchor="b"/>
          <a:lstStyle>
            <a:lvl1pPr algn="l" defTabSz="2438337">
              <a:lnSpc>
                <a:spcPct val="80000"/>
              </a:lnSpc>
              <a:defRPr b="1" spc="-170" sz="8500">
                <a:latin typeface="+mn-lt"/>
                <a:ea typeface="+mn-ea"/>
                <a:cs typeface="+mn-cs"/>
                <a:sym typeface="Helvetica Neue"/>
              </a:defRPr>
            </a:lvl1pPr>
          </a:lstStyle>
          <a:p>
            <a:pPr/>
            <a:r>
              <a:t>Slide Title</a:t>
            </a:r>
          </a:p>
        </p:txBody>
      </p:sp>
      <p:sp>
        <p:nvSpPr>
          <p:cNvPr id="597"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598"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60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0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07" name="Slide Title"/>
          <p:cNvSpPr txBox="1"/>
          <p:nvPr>
            <p:ph type="title" hasCustomPrompt="1"/>
          </p:nvPr>
        </p:nvSpPr>
        <p:spPr>
          <a:xfrm>
            <a:off x="1206500" y="1079500"/>
            <a:ext cx="21971000" cy="1433164"/>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608"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09" name="Body Level One…"/>
          <p:cNvSpPr txBox="1"/>
          <p:nvPr>
            <p:ph type="body" idx="21" hasCustomPrompt="1"/>
          </p:nvPr>
        </p:nvSpPr>
        <p:spPr>
          <a:prstGeom prst="rect">
            <a:avLst/>
          </a:prstGeom>
        </p:spPr>
        <p:txBody>
          <a:bodyPr numCol="1" spcCol="38100"/>
          <a:lstStyle/>
          <a:p>
            <a:pPr/>
            <a:r>
              <a:t>Slide bullet text</a:t>
            </a:r>
          </a:p>
        </p:txBody>
      </p:sp>
      <p:sp>
        <p:nvSpPr>
          <p:cNvPr id="6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61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1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19"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6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62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28" name="Body Level One…"/>
          <p:cNvSpPr txBox="1"/>
          <p:nvPr>
            <p:ph type="body" sz="quarter" idx="1" hasCustomPrompt="1"/>
          </p:nvPr>
        </p:nvSpPr>
        <p:spPr>
          <a:xfrm>
            <a:off x="1206500" y="2372960"/>
            <a:ext cx="9779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29" name="Body Level One…"/>
          <p:cNvSpPr txBox="1"/>
          <p:nvPr>
            <p:ph type="body" sz="half" idx="21" hasCustomPrompt="1"/>
          </p:nvPr>
        </p:nvSpPr>
        <p:spPr>
          <a:xfrm>
            <a:off x="1206500" y="4248503"/>
            <a:ext cx="9779000" cy="8256631"/>
          </a:xfrm>
          <a:prstGeom prst="rect">
            <a:avLst/>
          </a:prstGeom>
        </p:spPr>
        <p:txBody>
          <a:bodyPr numCol="1" spcCol="38100"/>
          <a:lstStyle/>
          <a:p>
            <a:pPr/>
            <a:r>
              <a:t>Slide bullet text</a:t>
            </a:r>
          </a:p>
        </p:txBody>
      </p:sp>
      <p:sp>
        <p:nvSpPr>
          <p:cNvPr id="630" name="Bowl of pappardelle pasta with parsley butter, roasted hazelnuts and shaved parmesan cheese"/>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631" name="Slide Title"/>
          <p:cNvSpPr txBox="1"/>
          <p:nvPr>
            <p:ph type="title" hasCustomPrompt="1"/>
          </p:nvPr>
        </p:nvSpPr>
        <p:spPr>
          <a:xfrm>
            <a:off x="1206500" y="1079500"/>
            <a:ext cx="9779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6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63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4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41" name="Section Title"/>
          <p:cNvSpPr txBox="1"/>
          <p:nvPr>
            <p:ph type="title" hasCustomPrompt="1"/>
          </p:nvPr>
        </p:nvSpPr>
        <p:spPr>
          <a:xfrm>
            <a:off x="1206496" y="4533900"/>
            <a:ext cx="21971005" cy="4648200"/>
          </a:xfrm>
          <a:prstGeom prst="rect">
            <a:avLst/>
          </a:prstGeom>
        </p:spPr>
        <p:txBody>
          <a:bodyPr lIns="50800" tIns="50800" rIns="50800" bIns="50800"/>
          <a:lstStyle>
            <a:lvl1pPr algn="l" defTabSz="2438337">
              <a:lnSpc>
                <a:spcPct val="80000"/>
              </a:lnSpc>
              <a:defRPr spc="-232" sz="11600">
                <a:latin typeface="Helvetica Neue Medium"/>
                <a:ea typeface="Helvetica Neue Medium"/>
                <a:cs typeface="Helvetica Neue Medium"/>
                <a:sym typeface="Helvetica Neue Medium"/>
              </a:defRPr>
            </a:lvl1pPr>
          </a:lstStyle>
          <a:p>
            <a:pPr/>
            <a:r>
              <a:t>Section Title</a:t>
            </a:r>
          </a:p>
        </p:txBody>
      </p:sp>
      <p:sp>
        <p:nvSpPr>
          <p:cNvPr id="64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64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5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51" name="Slide Title"/>
          <p:cNvSpPr txBox="1"/>
          <p:nvPr>
            <p:ph type="title" hasCustomPrompt="1"/>
          </p:nvPr>
        </p:nvSpPr>
        <p:spPr>
          <a:xfrm>
            <a:off x="1206500" y="1079500"/>
            <a:ext cx="21971000" cy="1434951"/>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652"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sp>
        <p:nvSpPr>
          <p:cNvPr id="66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6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62" name="Agenda Title"/>
          <p:cNvSpPr txBox="1"/>
          <p:nvPr>
            <p:ph type="title" hasCustomPrompt="1"/>
          </p:nvPr>
        </p:nvSpPr>
        <p:spPr>
          <a:xfrm>
            <a:off x="1206500" y="1079500"/>
            <a:ext cx="21971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Agenda Title</a:t>
            </a:r>
          </a:p>
        </p:txBody>
      </p:sp>
      <p:sp>
        <p:nvSpPr>
          <p:cNvPr id="663"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664" name="Body Level One…"/>
          <p:cNvSpPr txBox="1"/>
          <p:nvPr>
            <p:ph type="body" idx="21" hasCustomPrompt="1"/>
          </p:nvPr>
        </p:nvSpPr>
        <p:spPr>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6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spTree>
      <p:nvGrpSpPr>
        <p:cNvPr id="1" name=""/>
        <p:cNvGrpSpPr/>
        <p:nvPr/>
      </p:nvGrpSpPr>
      <p:grpSpPr>
        <a:xfrm>
          <a:off x="0" y="0"/>
          <a:ext cx="0" cy="0"/>
          <a:chOff x="0" y="0"/>
          <a:chExt cx="0" cy="0"/>
        </a:xfrm>
      </p:grpSpPr>
      <p:sp>
        <p:nvSpPr>
          <p:cNvPr id="67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7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74"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6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2" name="Section Title"/>
          <p:cNvSpPr txBox="1"/>
          <p:nvPr>
            <p:ph type="title" hasCustomPrompt="1"/>
          </p:nvPr>
        </p:nvSpPr>
        <p:spPr>
          <a:xfrm>
            <a:off x="1206496" y="4533900"/>
            <a:ext cx="21971005" cy="4648200"/>
          </a:xfrm>
          <a:prstGeom prst="rect">
            <a:avLst/>
          </a:prstGeom>
        </p:spPr>
        <p:txBody>
          <a:bodyPr lIns="50800" tIns="50800" rIns="50800" bIns="50800"/>
          <a:lstStyle>
            <a:lvl1pPr algn="l" defTabSz="2438337">
              <a:lnSpc>
                <a:spcPct val="80000"/>
              </a:lnSpc>
              <a:defRPr spc="-232" sz="11600">
                <a:latin typeface="Helvetica Neue Medium"/>
                <a:ea typeface="Helvetica Neue Medium"/>
                <a:cs typeface="Helvetica Neue Medium"/>
                <a:sym typeface="Helvetica Neue Medium"/>
              </a:defRPr>
            </a:lvl1pPr>
          </a:lstStyle>
          <a:p>
            <a:pPr/>
            <a:r>
              <a:t>Section Title</a:t>
            </a:r>
          </a:p>
        </p:txBody>
      </p:sp>
      <p:sp>
        <p:nvSpPr>
          <p:cNvPr id="7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spTree>
      <p:nvGrpSpPr>
        <p:cNvPr id="1" name=""/>
        <p:cNvGrpSpPr/>
        <p:nvPr/>
      </p:nvGrpSpPr>
      <p:grpSpPr>
        <a:xfrm>
          <a:off x="0" y="0"/>
          <a:ext cx="0" cy="0"/>
          <a:chOff x="0" y="0"/>
          <a:chExt cx="0" cy="0"/>
        </a:xfrm>
      </p:grpSpPr>
      <p:sp>
        <p:nvSpPr>
          <p:cNvPr id="68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8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84" name="Body Level One…"/>
          <p:cNvSpPr txBox="1"/>
          <p:nvPr>
            <p:ph type="body" idx="1" hasCustomPrompt="1"/>
          </p:nvPr>
        </p:nvSpPr>
        <p:spPr>
          <a:xfrm>
            <a:off x="1206500" y="1075925"/>
            <a:ext cx="21971000" cy="7241587"/>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685"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6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69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9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695" name="Body Level One…"/>
          <p:cNvSpPr txBox="1"/>
          <p:nvPr>
            <p:ph type="body" sz="quarter" idx="1" hasCustomPrompt="1"/>
          </p:nvPr>
        </p:nvSpPr>
        <p:spPr>
          <a:xfrm>
            <a:off x="2430023" y="10675453"/>
            <a:ext cx="2020005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696" name="Body Level One…"/>
          <p:cNvSpPr txBox="1"/>
          <p:nvPr>
            <p:ph type="body" sz="half" idx="21" hasCustomPrompt="1"/>
          </p:nvPr>
        </p:nvSpPr>
        <p:spPr>
          <a:xfrm>
            <a:off x="1753923" y="4939860"/>
            <a:ext cx="20876154" cy="3836282"/>
          </a:xfrm>
          <a:prstGeom prst="rect">
            <a:avLst/>
          </a:prstGeom>
        </p:spPr>
        <p:txBody>
          <a:bodyPr numCol="1" spcCol="38100"/>
          <a:lstStyle>
            <a:lvl1pPr marL="300875" indent="-131851">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6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70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0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06"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707" name="Bowl with salmon cakes, salad and hummus "/>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708"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7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71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1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18" name="bowl of salad with fried rice, boiled eggs and chopsticks"/>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719"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72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6Page 1 Image">
    <p:spTree>
      <p:nvGrpSpPr>
        <p:cNvPr id="1" name=""/>
        <p:cNvGrpSpPr/>
        <p:nvPr/>
      </p:nvGrpSpPr>
      <p:grpSpPr>
        <a:xfrm>
          <a:off x="0" y="0"/>
          <a:ext cx="0" cy="0"/>
          <a:chOff x="0" y="0"/>
          <a:chExt cx="0" cy="0"/>
        </a:xfrm>
      </p:grpSpPr>
      <p:sp>
        <p:nvSpPr>
          <p:cNvPr id="73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3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36"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737"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74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45"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746"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747"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sp>
        <p:nvSpPr>
          <p:cNvPr id="75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5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56" name="Body Level One…"/>
          <p:cNvSpPr txBox="1"/>
          <p:nvPr>
            <p:ph type="body" sz="quarter" idx="1" hasCustomPrompt="1"/>
          </p:nvPr>
        </p:nvSpPr>
        <p:spPr>
          <a:xfrm>
            <a:off x="1201340" y="11859862"/>
            <a:ext cx="2197100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757" name="Presentation Title"/>
          <p:cNvSpPr txBox="1"/>
          <p:nvPr>
            <p:ph type="title" hasCustomPrompt="1"/>
          </p:nvPr>
        </p:nvSpPr>
        <p:spPr>
          <a:xfrm>
            <a:off x="1206496" y="2574991"/>
            <a:ext cx="21971005" cy="4648203"/>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758" name="Body Level One…"/>
          <p:cNvSpPr txBox="1"/>
          <p:nvPr>
            <p:ph type="body" sz="quarter" idx="21" hasCustomPrompt="1"/>
          </p:nvPr>
        </p:nvSpPr>
        <p:spPr>
          <a:xfrm>
            <a:off x="1201342" y="7223190"/>
            <a:ext cx="21971002" cy="190500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7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spTree>
      <p:nvGrpSpPr>
        <p:cNvPr id="1" name=""/>
        <p:cNvGrpSpPr/>
        <p:nvPr/>
      </p:nvGrpSpPr>
      <p:grpSpPr>
        <a:xfrm>
          <a:off x="0" y="0"/>
          <a:ext cx="0" cy="0"/>
          <a:chOff x="0" y="0"/>
          <a:chExt cx="0" cy="0"/>
        </a:xfrm>
      </p:grpSpPr>
      <p:sp>
        <p:nvSpPr>
          <p:cNvPr id="76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6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68" name="Avocados and limes"/>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769" name="Presentation Title"/>
          <p:cNvSpPr txBox="1"/>
          <p:nvPr>
            <p:ph type="title" hasCustomPrompt="1"/>
          </p:nvPr>
        </p:nvSpPr>
        <p:spPr>
          <a:xfrm>
            <a:off x="1206500" y="7124700"/>
            <a:ext cx="21971000" cy="4648200"/>
          </a:xfrm>
          <a:prstGeom prst="rect">
            <a:avLst/>
          </a:prstGeom>
        </p:spPr>
        <p:txBody>
          <a:bodyPr lIns="50800" tIns="50800" rIns="50800" bIns="50800" anchor="b"/>
          <a:lstStyle>
            <a:lvl1pPr algn="l" defTabSz="2438337">
              <a:lnSpc>
                <a:spcPct val="80000"/>
              </a:lnSpc>
              <a:defRPr b="1" spc="-232" sz="11600">
                <a:latin typeface="+mn-lt"/>
                <a:ea typeface="+mn-ea"/>
                <a:cs typeface="+mn-cs"/>
                <a:sym typeface="Helvetica Neue"/>
              </a:defRPr>
            </a:lvl1pPr>
          </a:lstStyle>
          <a:p>
            <a:pPr/>
            <a:r>
              <a:t>Presentation Title</a:t>
            </a:r>
          </a:p>
        </p:txBody>
      </p:sp>
      <p:sp>
        <p:nvSpPr>
          <p:cNvPr id="770" name="Body Level One…"/>
          <p:cNvSpPr txBox="1"/>
          <p:nvPr>
            <p:ph type="body" sz="quarter" idx="1" hasCustomPrompt="1"/>
          </p:nvPr>
        </p:nvSpPr>
        <p:spPr>
          <a:xfrm>
            <a:off x="1207690" y="1106137"/>
            <a:ext cx="21968621"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771" name="Body Level One…"/>
          <p:cNvSpPr txBox="1"/>
          <p:nvPr>
            <p:ph type="body" sz="quarter" idx="22" hasCustomPrompt="1"/>
          </p:nvPr>
        </p:nvSpPr>
        <p:spPr>
          <a:xfrm>
            <a:off x="1206500" y="11609909"/>
            <a:ext cx="21971000" cy="1116954"/>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7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spTree>
      <p:nvGrpSpPr>
        <p:cNvPr id="1" name=""/>
        <p:cNvGrpSpPr/>
        <p:nvPr/>
      </p:nvGrpSpPr>
      <p:grpSpPr>
        <a:xfrm>
          <a:off x="0" y="0"/>
          <a:ext cx="0" cy="0"/>
          <a:chOff x="0" y="0"/>
          <a:chExt cx="0" cy="0"/>
        </a:xfrm>
      </p:grpSpPr>
      <p:sp>
        <p:nvSpPr>
          <p:cNvPr id="77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8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81" name="Bowl with salmon cakes, salad and hummus"/>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782" name="Slide Title"/>
          <p:cNvSpPr txBox="1"/>
          <p:nvPr>
            <p:ph type="title" hasCustomPrompt="1"/>
          </p:nvPr>
        </p:nvSpPr>
        <p:spPr>
          <a:xfrm>
            <a:off x="1206500" y="1270000"/>
            <a:ext cx="9779000" cy="5882274"/>
          </a:xfrm>
          <a:prstGeom prst="rect">
            <a:avLst/>
          </a:prstGeom>
        </p:spPr>
        <p:txBody>
          <a:bodyPr lIns="50800" tIns="50800" rIns="50800" bIns="50800" anchor="b"/>
          <a:lstStyle>
            <a:lvl1pPr algn="l" defTabSz="2438337">
              <a:lnSpc>
                <a:spcPct val="80000"/>
              </a:lnSpc>
              <a:defRPr b="1" spc="-170" sz="8500">
                <a:latin typeface="+mn-lt"/>
                <a:ea typeface="+mn-ea"/>
                <a:cs typeface="+mn-cs"/>
                <a:sym typeface="Helvetica Neue"/>
              </a:defRPr>
            </a:lvl1pPr>
          </a:lstStyle>
          <a:p>
            <a:pPr/>
            <a:r>
              <a:t>Slide Title</a:t>
            </a:r>
          </a:p>
        </p:txBody>
      </p:sp>
      <p:sp>
        <p:nvSpPr>
          <p:cNvPr id="783"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784"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xfrm>
            <a:off x="1206500" y="1079500"/>
            <a:ext cx="21971000" cy="1434951"/>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81"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79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9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793" name="Slide Title"/>
          <p:cNvSpPr txBox="1"/>
          <p:nvPr>
            <p:ph type="title" hasCustomPrompt="1"/>
          </p:nvPr>
        </p:nvSpPr>
        <p:spPr>
          <a:xfrm>
            <a:off x="1206500" y="1079500"/>
            <a:ext cx="21971000" cy="1433164"/>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794"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795" name="Body Level One…"/>
          <p:cNvSpPr txBox="1"/>
          <p:nvPr>
            <p:ph type="body" idx="21" hasCustomPrompt="1"/>
          </p:nvPr>
        </p:nvSpPr>
        <p:spPr>
          <a:prstGeom prst="rect">
            <a:avLst/>
          </a:prstGeom>
        </p:spPr>
        <p:txBody>
          <a:bodyPr numCol="1" spcCol="38100"/>
          <a:lstStyle/>
          <a:p>
            <a:pPr/>
            <a:r>
              <a:t>Slide bullet text</a:t>
            </a:r>
          </a:p>
        </p:txBody>
      </p:sp>
      <p:sp>
        <p:nvSpPr>
          <p:cNvPr id="7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80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0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05"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8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81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1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15" name="Body Level One…"/>
          <p:cNvSpPr txBox="1"/>
          <p:nvPr>
            <p:ph type="body" sz="quarter" idx="1" hasCustomPrompt="1"/>
          </p:nvPr>
        </p:nvSpPr>
        <p:spPr>
          <a:xfrm>
            <a:off x="1206500" y="2372960"/>
            <a:ext cx="9779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816" name="Body Level One…"/>
          <p:cNvSpPr txBox="1"/>
          <p:nvPr>
            <p:ph type="body" sz="half" idx="21" hasCustomPrompt="1"/>
          </p:nvPr>
        </p:nvSpPr>
        <p:spPr>
          <a:xfrm>
            <a:off x="1206500" y="4248503"/>
            <a:ext cx="9779000" cy="8256631"/>
          </a:xfrm>
          <a:prstGeom prst="rect">
            <a:avLst/>
          </a:prstGeom>
        </p:spPr>
        <p:txBody>
          <a:bodyPr numCol="1" spcCol="38100"/>
          <a:lstStyle/>
          <a:p>
            <a:pPr/>
            <a:r>
              <a:t>Slide bullet text</a:t>
            </a:r>
          </a:p>
        </p:txBody>
      </p:sp>
      <p:sp>
        <p:nvSpPr>
          <p:cNvPr id="817" name="Bowl of pappardelle pasta with parsley butter, roasted hazelnuts and shaved parmesan cheese"/>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818" name="Slide Title"/>
          <p:cNvSpPr txBox="1"/>
          <p:nvPr>
            <p:ph type="title" hasCustomPrompt="1"/>
          </p:nvPr>
        </p:nvSpPr>
        <p:spPr>
          <a:xfrm>
            <a:off x="1206500" y="1079500"/>
            <a:ext cx="9779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8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2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2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28" name="Section Title"/>
          <p:cNvSpPr txBox="1"/>
          <p:nvPr>
            <p:ph type="title" hasCustomPrompt="1"/>
          </p:nvPr>
        </p:nvSpPr>
        <p:spPr>
          <a:xfrm>
            <a:off x="1206496" y="4533900"/>
            <a:ext cx="21971005" cy="4648200"/>
          </a:xfrm>
          <a:prstGeom prst="rect">
            <a:avLst/>
          </a:prstGeom>
        </p:spPr>
        <p:txBody>
          <a:bodyPr lIns="50800" tIns="50800" rIns="50800" bIns="50800"/>
          <a:lstStyle>
            <a:lvl1pPr algn="l" defTabSz="2438337">
              <a:lnSpc>
                <a:spcPct val="80000"/>
              </a:lnSpc>
              <a:defRPr spc="-232" sz="11600">
                <a:latin typeface="Helvetica Neue Medium"/>
                <a:ea typeface="Helvetica Neue Medium"/>
                <a:cs typeface="Helvetica Neue Medium"/>
                <a:sym typeface="Helvetica Neue Medium"/>
              </a:defRPr>
            </a:lvl1pPr>
          </a:lstStyle>
          <a:p>
            <a:pPr/>
            <a:r>
              <a:t>Section Title</a:t>
            </a:r>
          </a:p>
        </p:txBody>
      </p:sp>
      <p:sp>
        <p:nvSpPr>
          <p:cNvPr id="829"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83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3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38" name="Slide Title"/>
          <p:cNvSpPr txBox="1"/>
          <p:nvPr>
            <p:ph type="title" hasCustomPrompt="1"/>
          </p:nvPr>
        </p:nvSpPr>
        <p:spPr>
          <a:xfrm>
            <a:off x="1206500" y="1079500"/>
            <a:ext cx="21971000" cy="1434951"/>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Slide Title</a:t>
            </a:r>
          </a:p>
        </p:txBody>
      </p:sp>
      <p:sp>
        <p:nvSpPr>
          <p:cNvPr id="839"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8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sp>
        <p:nvSpPr>
          <p:cNvPr id="847"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48"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49" name="Agenda Title"/>
          <p:cNvSpPr txBox="1"/>
          <p:nvPr>
            <p:ph type="title" hasCustomPrompt="1"/>
          </p:nvPr>
        </p:nvSpPr>
        <p:spPr>
          <a:xfrm>
            <a:off x="1206500" y="1079500"/>
            <a:ext cx="21971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Agenda Title</a:t>
            </a:r>
          </a:p>
        </p:txBody>
      </p:sp>
      <p:sp>
        <p:nvSpPr>
          <p:cNvPr id="850"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851" name="Body Level One…"/>
          <p:cNvSpPr txBox="1"/>
          <p:nvPr>
            <p:ph type="body" idx="21" hasCustomPrompt="1"/>
          </p:nvPr>
        </p:nvSpPr>
        <p:spPr>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8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spTree>
      <p:nvGrpSpPr>
        <p:cNvPr id="1" name=""/>
        <p:cNvGrpSpPr/>
        <p:nvPr/>
      </p:nvGrpSpPr>
      <p:grpSpPr>
        <a:xfrm>
          <a:off x="0" y="0"/>
          <a:ext cx="0" cy="0"/>
          <a:chOff x="0" y="0"/>
          <a:chExt cx="0" cy="0"/>
        </a:xfrm>
      </p:grpSpPr>
      <p:sp>
        <p:nvSpPr>
          <p:cNvPr id="85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6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61"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8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spTree>
      <p:nvGrpSpPr>
        <p:cNvPr id="1" name=""/>
        <p:cNvGrpSpPr/>
        <p:nvPr/>
      </p:nvGrpSpPr>
      <p:grpSpPr>
        <a:xfrm>
          <a:off x="0" y="0"/>
          <a:ext cx="0" cy="0"/>
          <a:chOff x="0" y="0"/>
          <a:chExt cx="0" cy="0"/>
        </a:xfrm>
      </p:grpSpPr>
      <p:sp>
        <p:nvSpPr>
          <p:cNvPr id="869"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7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71" name="Body Level One…"/>
          <p:cNvSpPr txBox="1"/>
          <p:nvPr>
            <p:ph type="body" idx="1" hasCustomPrompt="1"/>
          </p:nvPr>
        </p:nvSpPr>
        <p:spPr>
          <a:xfrm>
            <a:off x="1206500" y="1075925"/>
            <a:ext cx="21971000" cy="7241587"/>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872"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8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880"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8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82" name="Body Level One…"/>
          <p:cNvSpPr txBox="1"/>
          <p:nvPr>
            <p:ph type="body" sz="quarter" idx="1" hasCustomPrompt="1"/>
          </p:nvPr>
        </p:nvSpPr>
        <p:spPr>
          <a:xfrm>
            <a:off x="2430023" y="10675453"/>
            <a:ext cx="2020005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883" name="Body Level One…"/>
          <p:cNvSpPr txBox="1"/>
          <p:nvPr>
            <p:ph type="body" sz="half" idx="21" hasCustomPrompt="1"/>
          </p:nvPr>
        </p:nvSpPr>
        <p:spPr>
          <a:xfrm>
            <a:off x="1753923" y="4939860"/>
            <a:ext cx="20876154" cy="3836282"/>
          </a:xfrm>
          <a:prstGeom prst="rect">
            <a:avLst/>
          </a:prstGeom>
        </p:spPr>
        <p:txBody>
          <a:bodyPr numCol="1" spcCol="38100"/>
          <a:lstStyle>
            <a:lvl1pPr marL="300875" indent="-131851">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8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891"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9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893"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894" name="Bowl with salmon cakes, salad and hummus "/>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895"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8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9" name="Agenda Title"/>
          <p:cNvSpPr txBox="1"/>
          <p:nvPr>
            <p:ph type="title" hasCustomPrompt="1"/>
          </p:nvPr>
        </p:nvSpPr>
        <p:spPr>
          <a:xfrm>
            <a:off x="1206500" y="1079500"/>
            <a:ext cx="21971000" cy="1435100"/>
          </a:xfrm>
          <a:prstGeom prst="rect">
            <a:avLst/>
          </a:prstGeom>
        </p:spPr>
        <p:txBody>
          <a:bodyPr lIns="50800" tIns="50800" rIns="50800" bIns="50800" anchor="t"/>
          <a:lstStyle>
            <a:lvl1pPr algn="l" defTabSz="2438337">
              <a:lnSpc>
                <a:spcPct val="80000"/>
              </a:lnSpc>
              <a:defRPr b="1" spc="-170" sz="8500">
                <a:latin typeface="+mn-lt"/>
                <a:ea typeface="+mn-ea"/>
                <a:cs typeface="+mn-cs"/>
                <a:sym typeface="Helvetica Neue"/>
              </a:defRPr>
            </a:lvl1pPr>
          </a:lstStyle>
          <a:p>
            <a:pPr/>
            <a:r>
              <a:t>Agenda Title</a:t>
            </a:r>
          </a:p>
        </p:txBody>
      </p:sp>
      <p:sp>
        <p:nvSpPr>
          <p:cNvPr id="90" name="Body Level One…"/>
          <p:cNvSpPr txBox="1"/>
          <p:nvPr>
            <p:ph type="body" sz="quarter" idx="1" hasCustomPrompt="1"/>
          </p:nvPr>
        </p:nvSpPr>
        <p:spPr>
          <a:xfrm>
            <a:off x="1206500" y="2372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91" name="Body Level One…"/>
          <p:cNvSpPr txBox="1"/>
          <p:nvPr>
            <p:ph type="body" idx="21" hasCustomPrompt="1"/>
          </p:nvPr>
        </p:nvSpPr>
        <p:spPr>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90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0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05" name="bowl of salad with fried rice, boiled eggs and chopsticks"/>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90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91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1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6Page 1 Image">
    <p:spTree>
      <p:nvGrpSpPr>
        <p:cNvPr id="1" name=""/>
        <p:cNvGrpSpPr/>
        <p:nvPr/>
      </p:nvGrpSpPr>
      <p:grpSpPr>
        <a:xfrm>
          <a:off x="0" y="0"/>
          <a:ext cx="0" cy="0"/>
          <a:chOff x="0" y="0"/>
          <a:chExt cx="0" cy="0"/>
        </a:xfrm>
      </p:grpSpPr>
      <p:sp>
        <p:nvSpPr>
          <p:cNvPr id="92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2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24"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925"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_01 - page 1 IMAGE">
    <p:spTree>
      <p:nvGrpSpPr>
        <p:cNvPr id="1" name=""/>
        <p:cNvGrpSpPr/>
        <p:nvPr/>
      </p:nvGrpSpPr>
      <p:grpSpPr>
        <a:xfrm>
          <a:off x="0" y="0"/>
          <a:ext cx="0" cy="0"/>
          <a:chOff x="0" y="0"/>
          <a:chExt cx="0" cy="0"/>
        </a:xfrm>
      </p:grpSpPr>
      <p:sp>
        <p:nvSpPr>
          <p:cNvPr id="93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3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34" name="Picture Placeholder 4"/>
          <p:cNvSpPr/>
          <p:nvPr>
            <p:ph type="pic" idx="21"/>
          </p:nvPr>
        </p:nvSpPr>
        <p:spPr>
          <a:xfrm>
            <a:off x="6437081" y="28575"/>
            <a:ext cx="17940572" cy="13687425"/>
          </a:xfrm>
          <a:prstGeom prst="rect">
            <a:avLst/>
          </a:prstGeom>
        </p:spPr>
        <p:txBody>
          <a:bodyPr lIns="91439" tIns="45719" rIns="91439" bIns="45719" numCol="1" spcCol="38100">
            <a:noAutofit/>
          </a:bodyPr>
          <a:lstStyle/>
          <a:p>
            <a:pPr/>
          </a:p>
        </p:txBody>
      </p:sp>
      <p:sp>
        <p:nvSpPr>
          <p:cNvPr id="935" name="Picture Placeholder 4"/>
          <p:cNvSpPr/>
          <p:nvPr>
            <p:ph type="pic" sz="half" idx="22"/>
          </p:nvPr>
        </p:nvSpPr>
        <p:spPr>
          <a:xfrm>
            <a:off x="0" y="28575"/>
            <a:ext cx="6437082" cy="13687425"/>
          </a:xfrm>
          <a:prstGeom prst="rect">
            <a:avLst/>
          </a:prstGeom>
        </p:spPr>
        <p:txBody>
          <a:bodyPr lIns="91439" tIns="45719" rIns="91439" bIns="45719" numCol="1" spcCol="38100">
            <a:noAutofit/>
          </a:bodyPr>
          <a:lstStyle/>
          <a:p>
            <a:pPr/>
          </a:p>
        </p:txBody>
      </p:sp>
      <p:sp>
        <p:nvSpPr>
          <p:cNvPr id="936"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94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44"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945"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946"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953"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5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55" name="Title Text"/>
          <p:cNvSpPr txBox="1"/>
          <p:nvPr>
            <p:ph type="title"/>
          </p:nvPr>
        </p:nvSpPr>
        <p:spPr>
          <a:xfrm>
            <a:off x="1676400" y="1441000"/>
            <a:ext cx="21031200" cy="1229631"/>
          </a:xfrm>
          <a:prstGeom prst="rect">
            <a:avLst/>
          </a:prstGeom>
        </p:spPr>
        <p:txBody>
          <a:bodyPr lIns="91437" tIns="91437" rIns="91437" bIns="91437"/>
          <a:lstStyle/>
          <a:p>
            <a:pPr/>
            <a:r>
              <a:t>Title Text</a:t>
            </a:r>
          </a:p>
        </p:txBody>
      </p:sp>
      <p:sp>
        <p:nvSpPr>
          <p:cNvPr id="956" name="Title Placeholder 1"/>
          <p:cNvSpPr txBox="1"/>
          <p:nvPr/>
        </p:nvSpPr>
        <p:spPr>
          <a:xfrm>
            <a:off x="1767841" y="237847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828800">
              <a:lnSpc>
                <a:spcPct val="90000"/>
              </a:lnSpc>
              <a:defRPr>
                <a:solidFill>
                  <a:srgbClr val="808080"/>
                </a:solidFill>
                <a:latin typeface="Open Sans Condensed Light"/>
                <a:ea typeface="Open Sans Condensed Light"/>
                <a:cs typeface="Open Sans Condensed Light"/>
                <a:sym typeface="Open Sans Condensed Light"/>
              </a:defRPr>
            </a:lvl1pPr>
          </a:lstStyle>
          <a:p>
            <a:pPr/>
            <a:r>
              <a:t>Lorem ipsum dolor sit amet agam facer modo data lorem ipsum dolor sit amet agam facer modo data.</a:t>
            </a:r>
          </a:p>
        </p:txBody>
      </p:sp>
      <p:sp>
        <p:nvSpPr>
          <p:cNvPr id="957"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958"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0_6Page 1 Image">
    <p:spTree>
      <p:nvGrpSpPr>
        <p:cNvPr id="1" name=""/>
        <p:cNvGrpSpPr/>
        <p:nvPr/>
      </p:nvGrpSpPr>
      <p:grpSpPr>
        <a:xfrm>
          <a:off x="0" y="0"/>
          <a:ext cx="0" cy="0"/>
          <a:chOff x="0" y="0"/>
          <a:chExt cx="0" cy="0"/>
        </a:xfrm>
      </p:grpSpPr>
      <p:sp>
        <p:nvSpPr>
          <p:cNvPr id="96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66"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67" name="Picture Placeholder 18"/>
          <p:cNvSpPr/>
          <p:nvPr>
            <p:ph type="pic" idx="21"/>
          </p:nvPr>
        </p:nvSpPr>
        <p:spPr>
          <a:xfrm>
            <a:off x="0" y="2"/>
            <a:ext cx="24384000" cy="11263084"/>
          </a:xfrm>
          <a:prstGeom prst="rect">
            <a:avLst/>
          </a:prstGeom>
        </p:spPr>
        <p:txBody>
          <a:bodyPr lIns="91439" tIns="45719" rIns="91439" bIns="45719" numCol="1" spcCol="38100">
            <a:noAutofit/>
          </a:bodyPr>
          <a:lstStyle/>
          <a:p>
            <a:pPr/>
          </a:p>
        </p:txBody>
      </p:sp>
      <p:sp>
        <p:nvSpPr>
          <p:cNvPr id="968" name="Slide Number"/>
          <p:cNvSpPr txBox="1"/>
          <p:nvPr>
            <p:ph type="sldNum" sz="quarter" idx="2"/>
          </p:nvPr>
        </p:nvSpPr>
        <p:spPr>
          <a:xfrm>
            <a:off x="16970656" y="12470747"/>
            <a:ext cx="504544" cy="483906"/>
          </a:xfrm>
          <a:prstGeom prst="rect">
            <a:avLst/>
          </a:prstGeom>
        </p:spPr>
        <p:txBody>
          <a:bodyPr lIns="91437" tIns="91437" rIns="91437" bIns="91437"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6Page 1 Image">
    <p:spTree>
      <p:nvGrpSpPr>
        <p:cNvPr id="1" name=""/>
        <p:cNvGrpSpPr/>
        <p:nvPr/>
      </p:nvGrpSpPr>
      <p:grpSpPr>
        <a:xfrm>
          <a:off x="0" y="0"/>
          <a:ext cx="0" cy="0"/>
          <a:chOff x="0" y="0"/>
          <a:chExt cx="0" cy="0"/>
        </a:xfrm>
      </p:grpSpPr>
      <p:sp>
        <p:nvSpPr>
          <p:cNvPr id="975"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76" name="Picture Placeholder 4"/>
          <p:cNvSpPr/>
          <p:nvPr>
            <p:ph type="pic" idx="21"/>
          </p:nvPr>
        </p:nvSpPr>
        <p:spPr>
          <a:xfrm>
            <a:off x="0" y="9525"/>
            <a:ext cx="24384000" cy="13706475"/>
          </a:xfrm>
          <a:prstGeom prst="rect">
            <a:avLst/>
          </a:prstGeom>
        </p:spPr>
        <p:txBody>
          <a:bodyPr lIns="91439" tIns="45719" rIns="91439" bIns="45719" numCol="1" spcCol="38100">
            <a:noAutofit/>
          </a:bodyPr>
          <a:lstStyle/>
          <a:p>
            <a:pPr/>
          </a:p>
        </p:txBody>
      </p:sp>
      <p:sp>
        <p:nvSpPr>
          <p:cNvPr id="977"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_01 - page 1 IMAGE">
    <p:spTree>
      <p:nvGrpSpPr>
        <p:cNvPr id="1" name=""/>
        <p:cNvGrpSpPr/>
        <p:nvPr/>
      </p:nvGrpSpPr>
      <p:grpSpPr>
        <a:xfrm>
          <a:off x="0" y="0"/>
          <a:ext cx="0" cy="0"/>
          <a:chOff x="0" y="0"/>
          <a:chExt cx="0" cy="0"/>
        </a:xfrm>
      </p:grpSpPr>
      <p:sp>
        <p:nvSpPr>
          <p:cNvPr id="98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85" name="Picture Placeholder 4"/>
          <p:cNvSpPr/>
          <p:nvPr>
            <p:ph type="pic" idx="21"/>
          </p:nvPr>
        </p:nvSpPr>
        <p:spPr>
          <a:xfrm>
            <a:off x="6437081" y="28575"/>
            <a:ext cx="17940571" cy="13687425"/>
          </a:xfrm>
          <a:prstGeom prst="rect">
            <a:avLst/>
          </a:prstGeom>
        </p:spPr>
        <p:txBody>
          <a:bodyPr lIns="91439" tIns="45719" rIns="91439" bIns="45719" numCol="1" spcCol="38100">
            <a:noAutofit/>
          </a:bodyPr>
          <a:lstStyle/>
          <a:p>
            <a:pPr/>
          </a:p>
        </p:txBody>
      </p:sp>
      <p:sp>
        <p:nvSpPr>
          <p:cNvPr id="986" name="Picture Placeholder 4"/>
          <p:cNvSpPr/>
          <p:nvPr>
            <p:ph type="pic" sz="half" idx="22"/>
          </p:nvPr>
        </p:nvSpPr>
        <p:spPr>
          <a:xfrm>
            <a:off x="0" y="28575"/>
            <a:ext cx="6437082" cy="13687425"/>
          </a:xfrm>
          <a:prstGeom prst="rect">
            <a:avLst/>
          </a:prstGeom>
        </p:spPr>
        <p:txBody>
          <a:bodyPr lIns="91439" tIns="45719" rIns="91439" bIns="45719" numCol="1" spcCol="38100">
            <a:noAutofit/>
          </a:bodyPr>
          <a:lstStyle/>
          <a:p>
            <a:pPr/>
          </a:p>
        </p:txBody>
      </p:sp>
      <p:sp>
        <p:nvSpPr>
          <p:cNvPr id="987"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Usual">
    <p:spTree>
      <p:nvGrpSpPr>
        <p:cNvPr id="1" name=""/>
        <p:cNvGrpSpPr/>
        <p:nvPr/>
      </p:nvGrpSpPr>
      <p:grpSpPr>
        <a:xfrm>
          <a:off x="0" y="0"/>
          <a:ext cx="0" cy="0"/>
          <a:chOff x="0" y="0"/>
          <a:chExt cx="0" cy="0"/>
        </a:xfrm>
      </p:grpSpPr>
      <p:sp>
        <p:nvSpPr>
          <p:cNvPr id="994"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995" name="Title Text"/>
          <p:cNvSpPr txBox="1"/>
          <p:nvPr>
            <p:ph type="title"/>
          </p:nvPr>
        </p:nvSpPr>
        <p:spPr>
          <a:xfrm>
            <a:off x="1676400" y="1441000"/>
            <a:ext cx="21031200" cy="1229630"/>
          </a:xfrm>
          <a:prstGeom prst="rect">
            <a:avLst/>
          </a:prstGeom>
        </p:spPr>
        <p:txBody>
          <a:bodyPr/>
          <a:lstStyle/>
          <a:p>
            <a:pPr/>
            <a:r>
              <a:t>Title Text</a:t>
            </a:r>
          </a:p>
        </p:txBody>
      </p:sp>
      <p:sp>
        <p:nvSpPr>
          <p:cNvPr id="996" name="Picture Placeholder 5"/>
          <p:cNvSpPr/>
          <p:nvPr>
            <p:ph type="pic" sz="quarter" idx="21"/>
          </p:nvPr>
        </p:nvSpPr>
        <p:spPr>
          <a:xfrm>
            <a:off x="2946410" y="5404163"/>
            <a:ext cx="8356587" cy="5323033"/>
          </a:xfrm>
          <a:prstGeom prst="rect">
            <a:avLst/>
          </a:prstGeom>
        </p:spPr>
        <p:txBody>
          <a:bodyPr lIns="91439" tIns="45719" rIns="91439" bIns="45719" numCol="1" spcCol="38100">
            <a:noAutofit/>
          </a:bodyPr>
          <a:lstStyle/>
          <a:p>
            <a:pPr/>
          </a:p>
        </p:txBody>
      </p:sp>
      <p:sp>
        <p:nvSpPr>
          <p:cNvPr id="997" name="Slide Number"/>
          <p:cNvSpPr txBox="1"/>
          <p:nvPr>
            <p:ph type="sldNum" sz="quarter" idx="2"/>
          </p:nvPr>
        </p:nvSpPr>
        <p:spPr>
          <a:xfrm>
            <a:off x="16970654" y="12470746"/>
            <a:ext cx="504546" cy="483909"/>
          </a:xfrm>
          <a:prstGeom prst="rect">
            <a:avLst/>
          </a:prstGeom>
        </p:spPr>
        <p:txBody>
          <a:bodyPr lIns="91438" tIns="91438" rIns="91438" bIns="91438" anchor="ctr"/>
          <a:lstStyle>
            <a:lvl1pPr algn="r" defTabSz="1828800">
              <a:defRPr sz="2400">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 Id="rId49" Type="http://schemas.openxmlformats.org/officeDocument/2006/relationships/slideLayout" Target="../slideLayouts/slideLayout48.xml"/><Relationship Id="rId50" Type="http://schemas.openxmlformats.org/officeDocument/2006/relationships/slideLayout" Target="../slideLayouts/slideLayout49.xml"/><Relationship Id="rId51" Type="http://schemas.openxmlformats.org/officeDocument/2006/relationships/slideLayout" Target="../slideLayouts/slideLayout50.xml"/><Relationship Id="rId52" Type="http://schemas.openxmlformats.org/officeDocument/2006/relationships/slideLayout" Target="../slideLayouts/slideLayout51.xml"/><Relationship Id="rId53" Type="http://schemas.openxmlformats.org/officeDocument/2006/relationships/slideLayout" Target="../slideLayouts/slideLayout52.xml"/><Relationship Id="rId54" Type="http://schemas.openxmlformats.org/officeDocument/2006/relationships/slideLayout" Target="../slideLayouts/slideLayout53.xml"/><Relationship Id="rId55" Type="http://schemas.openxmlformats.org/officeDocument/2006/relationships/slideLayout" Target="../slideLayouts/slideLayout54.xml"/><Relationship Id="rId56" Type="http://schemas.openxmlformats.org/officeDocument/2006/relationships/slideLayout" Target="../slideLayouts/slideLayout55.xml"/><Relationship Id="rId57" Type="http://schemas.openxmlformats.org/officeDocument/2006/relationships/slideLayout" Target="../slideLayouts/slideLayout56.xml"/><Relationship Id="rId58" Type="http://schemas.openxmlformats.org/officeDocument/2006/relationships/slideLayout" Target="../slideLayouts/slideLayout57.xml"/><Relationship Id="rId59" Type="http://schemas.openxmlformats.org/officeDocument/2006/relationships/slideLayout" Target="../slideLayouts/slideLayout58.xml"/><Relationship Id="rId60" Type="http://schemas.openxmlformats.org/officeDocument/2006/relationships/slideLayout" Target="../slideLayouts/slideLayout59.xml"/><Relationship Id="rId61" Type="http://schemas.openxmlformats.org/officeDocument/2006/relationships/slideLayout" Target="../slideLayouts/slideLayout60.xml"/><Relationship Id="rId62" Type="http://schemas.openxmlformats.org/officeDocument/2006/relationships/slideLayout" Target="../slideLayouts/slideLayout61.xml"/><Relationship Id="rId63" Type="http://schemas.openxmlformats.org/officeDocument/2006/relationships/slideLayout" Target="../slideLayouts/slideLayout62.xml"/><Relationship Id="rId64" Type="http://schemas.openxmlformats.org/officeDocument/2006/relationships/slideLayout" Target="../slideLayouts/slideLayout63.xml"/><Relationship Id="rId65" Type="http://schemas.openxmlformats.org/officeDocument/2006/relationships/slideLayout" Target="../slideLayouts/slideLayout64.xml"/><Relationship Id="rId66" Type="http://schemas.openxmlformats.org/officeDocument/2006/relationships/slideLayout" Target="../slideLayouts/slideLayout65.xml"/><Relationship Id="rId67" Type="http://schemas.openxmlformats.org/officeDocument/2006/relationships/slideLayout" Target="../slideLayouts/slideLayout66.xml"/><Relationship Id="rId68" Type="http://schemas.openxmlformats.org/officeDocument/2006/relationships/slideLayout" Target="../slideLayouts/slideLayout67.xml"/><Relationship Id="rId69" Type="http://schemas.openxmlformats.org/officeDocument/2006/relationships/slideLayout" Target="../slideLayouts/slideLayout68.xml"/><Relationship Id="rId70" Type="http://schemas.openxmlformats.org/officeDocument/2006/relationships/slideLayout" Target="../slideLayouts/slideLayout69.xml"/><Relationship Id="rId71" Type="http://schemas.openxmlformats.org/officeDocument/2006/relationships/slideLayout" Target="../slideLayouts/slideLayout70.xml"/><Relationship Id="rId72" Type="http://schemas.openxmlformats.org/officeDocument/2006/relationships/slideLayout" Target="../slideLayouts/slideLayout71.xml"/><Relationship Id="rId73" Type="http://schemas.openxmlformats.org/officeDocument/2006/relationships/slideLayout" Target="../slideLayouts/slideLayout72.xml"/><Relationship Id="rId74" Type="http://schemas.openxmlformats.org/officeDocument/2006/relationships/slideLayout" Target="../slideLayouts/slideLayout73.xml"/><Relationship Id="rId75" Type="http://schemas.openxmlformats.org/officeDocument/2006/relationships/slideLayout" Target="../slideLayouts/slideLayout74.xml"/><Relationship Id="rId76" Type="http://schemas.openxmlformats.org/officeDocument/2006/relationships/slideLayout" Target="../slideLayouts/slideLayout75.xml"/><Relationship Id="rId77" Type="http://schemas.openxmlformats.org/officeDocument/2006/relationships/slideLayout" Target="../slideLayouts/slideLayout76.xml"/><Relationship Id="rId78" Type="http://schemas.openxmlformats.org/officeDocument/2006/relationships/slideLayout" Target="../slideLayouts/slideLayout77.xml"/><Relationship Id="rId79" Type="http://schemas.openxmlformats.org/officeDocument/2006/relationships/slideLayout" Target="../slideLayouts/slideLayout78.xml"/><Relationship Id="rId80" Type="http://schemas.openxmlformats.org/officeDocument/2006/relationships/slideLayout" Target="../slideLayouts/slideLayout79.xml"/><Relationship Id="rId81" Type="http://schemas.openxmlformats.org/officeDocument/2006/relationships/slideLayout" Target="../slideLayouts/slideLayout80.xml"/><Relationship Id="rId82" Type="http://schemas.openxmlformats.org/officeDocument/2006/relationships/slideLayout" Target="../slideLayouts/slideLayout81.xml"/><Relationship Id="rId83" Type="http://schemas.openxmlformats.org/officeDocument/2006/relationships/slideLayout" Target="../slideLayouts/slideLayout82.xml"/><Relationship Id="rId84" Type="http://schemas.openxmlformats.org/officeDocument/2006/relationships/slideLayout" Target="../slideLayouts/slideLayout83.xml"/><Relationship Id="rId85" Type="http://schemas.openxmlformats.org/officeDocument/2006/relationships/slideLayout" Target="../slideLayouts/slideLayout84.xml"/><Relationship Id="rId86" Type="http://schemas.openxmlformats.org/officeDocument/2006/relationships/slideLayout" Target="../slideLayouts/slideLayout85.xml"/><Relationship Id="rId87" Type="http://schemas.openxmlformats.org/officeDocument/2006/relationships/slideLayout" Target="../slideLayouts/slideLayout86.xml"/><Relationship Id="rId88" Type="http://schemas.openxmlformats.org/officeDocument/2006/relationships/slideLayout" Target="../slideLayouts/slideLayout87.xml"/><Relationship Id="rId89" Type="http://schemas.openxmlformats.org/officeDocument/2006/relationships/slideLayout" Target="../slideLayouts/slideLayout88.xml"/><Relationship Id="rId90" Type="http://schemas.openxmlformats.org/officeDocument/2006/relationships/slideLayout" Target="../slideLayouts/slideLayout89.xml"/><Relationship Id="rId91" Type="http://schemas.openxmlformats.org/officeDocument/2006/relationships/slideLayout" Target="../slideLayouts/slideLayout90.xml"/><Relationship Id="rId92" Type="http://schemas.openxmlformats.org/officeDocument/2006/relationships/slideLayout" Target="../slideLayouts/slideLayout91.xml"/><Relationship Id="rId93" Type="http://schemas.openxmlformats.org/officeDocument/2006/relationships/slideLayout" Target="../slideLayouts/slideLayout92.xml"/><Relationship Id="rId94" Type="http://schemas.openxmlformats.org/officeDocument/2006/relationships/slideLayout" Target="../slideLayouts/slideLayout93.xml"/><Relationship Id="rId95" Type="http://schemas.openxmlformats.org/officeDocument/2006/relationships/slideLayout" Target="../slideLayouts/slideLayout94.xml"/><Relationship Id="rId96" Type="http://schemas.openxmlformats.org/officeDocument/2006/relationships/slideLayout" Target="../slideLayouts/slideLayout95.xml"/><Relationship Id="rId97" Type="http://schemas.openxmlformats.org/officeDocument/2006/relationships/slideLayout" Target="../slideLayouts/slideLayout96.xml"/><Relationship Id="rId98" Type="http://schemas.openxmlformats.org/officeDocument/2006/relationships/slideLayout" Target="../slideLayouts/slideLayout97.xml"/><Relationship Id="rId99" Type="http://schemas.openxmlformats.org/officeDocument/2006/relationships/slideLayout" Target="../slideLayouts/slideLayout98.xml"/><Relationship Id="rId100"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extBox 5"/>
          <p:cNvSpPr txBox="1"/>
          <p:nvPr/>
        </p:nvSpPr>
        <p:spPr>
          <a:xfrm>
            <a:off x="63500" y="63500"/>
            <a:ext cx="1069975" cy="1370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sz="1000">
                <a:solidFill>
                  <a:srgbClr val="000000"/>
                </a:solidFill>
                <a:latin typeface="Calibri"/>
                <a:ea typeface="Calibri"/>
                <a:cs typeface="Calibri"/>
                <a:sym typeface="Calibri"/>
              </a:defRPr>
            </a:lvl1pPr>
          </a:lstStyle>
          <a:p>
            <a:pPr/>
            <a:r>
              <a:t>Classification: Public</a:t>
            </a:r>
          </a:p>
        </p:txBody>
      </p:sp>
      <p:sp>
        <p:nvSpPr>
          <p:cNvPr id="3" name="Body Level One…"/>
          <p:cNvSpPr txBox="1"/>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numCol="2" spcCol="1098550">
            <a:normAutofit fontScale="100000" lnSpcReduction="0"/>
          </a:bodyPr>
          <a:lstStyle/>
          <a:p>
            <a:pPr/>
            <a:r>
              <a:t>Slide bullet text</a:t>
            </a:r>
          </a:p>
          <a:p>
            <a:pPr lvl="1"/>
            <a:r>
              <a:t/>
            </a:r>
          </a:p>
          <a:p>
            <a:pPr lvl="2"/>
            <a:r>
              <a:t/>
            </a:r>
          </a:p>
          <a:p>
            <a:pPr lvl="3"/>
            <a:r>
              <a:t/>
            </a:r>
          </a:p>
          <a:p>
            <a:pPr lvl="4"/>
            <a:r>
              <a:t/>
            </a:r>
          </a:p>
        </p:txBody>
      </p:sp>
      <p:sp>
        <p:nvSpPr>
          <p:cNvPr id="4" name="Title Text"/>
          <p:cNvSpPr txBox="1"/>
          <p:nvPr>
            <p:ph type="title"/>
          </p:nvPr>
        </p:nvSpPr>
        <p:spPr>
          <a:xfrm>
            <a:off x="3653366" y="2168171"/>
            <a:ext cx="19507201" cy="2080333"/>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p>
            <a:pPr/>
            <a:r>
              <a:t>Title Text</a:t>
            </a:r>
          </a:p>
        </p:txBody>
      </p:sp>
      <p:sp>
        <p:nvSpPr>
          <p:cNvPr id="5"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 id="2147483724" r:id="rId77"/>
    <p:sldLayoutId id="2147483725" r:id="rId78"/>
    <p:sldLayoutId id="2147483726" r:id="rId79"/>
    <p:sldLayoutId id="2147483727" r:id="rId80"/>
    <p:sldLayoutId id="2147483728" r:id="rId81"/>
    <p:sldLayoutId id="2147483729" r:id="rId82"/>
    <p:sldLayoutId id="2147483730" r:id="rId83"/>
    <p:sldLayoutId id="2147483731" r:id="rId84"/>
    <p:sldLayoutId id="2147483732" r:id="rId85"/>
    <p:sldLayoutId id="2147483733" r:id="rId86"/>
    <p:sldLayoutId id="2147483734" r:id="rId87"/>
    <p:sldLayoutId id="2147483735" r:id="rId88"/>
    <p:sldLayoutId id="2147483736" r:id="rId89"/>
    <p:sldLayoutId id="2147483737" r:id="rId90"/>
    <p:sldLayoutId id="2147483738" r:id="rId91"/>
    <p:sldLayoutId id="2147483739" r:id="rId92"/>
    <p:sldLayoutId id="2147483740" r:id="rId93"/>
    <p:sldLayoutId id="2147483741" r:id="rId94"/>
    <p:sldLayoutId id="2147483742" r:id="rId95"/>
    <p:sldLayoutId id="2147483743" r:id="rId96"/>
    <p:sldLayoutId id="2147483744" r:id="rId97"/>
    <p:sldLayoutId id="2147483745" r:id="rId98"/>
    <p:sldLayoutId id="2147483746" r:id="rId99"/>
    <p:sldLayoutId id="2147483747" r:id="rId100"/>
  </p:sldLayoutIdLst>
  <p:transition xmlns:p14="http://schemas.microsoft.com/office/powerpoint/2010/main" spd="med" advClick="1"/>
  <p:txStyles>
    <p:titleStyle>
      <a:lvl1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1pPr>
      <a:lvl2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2pPr>
      <a:lvl3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3pPr>
      <a:lvl4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4pPr>
      <a:lvl5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5pPr>
      <a:lvl6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6pPr>
      <a:lvl7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7pPr>
      <a:lvl8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8pPr>
      <a:lvl9pPr marL="0" marR="0" indent="0" algn="ctr" defTabSz="1828800" rtl="0" latinLnBrk="0">
        <a:lnSpc>
          <a:spcPct val="90000"/>
        </a:lnSpc>
        <a:spcBef>
          <a:spcPts val="0"/>
        </a:spcBef>
        <a:spcAft>
          <a:spcPts val="0"/>
        </a:spcAft>
        <a:buClrTx/>
        <a:buSzTx/>
        <a:buFontTx/>
        <a:buNone/>
        <a:tabLst/>
        <a:defRPr b="0" baseline="0" cap="none" i="0" spc="0" strike="noStrike" sz="5600" u="none">
          <a:solidFill>
            <a:srgbClr val="000000"/>
          </a:solidFill>
          <a:uFillTx/>
          <a:latin typeface="Open Sans Condensed Light"/>
          <a:ea typeface="Open Sans Condensed Light"/>
          <a:cs typeface="Open Sans Condensed Light"/>
          <a:sym typeface="Open Sans Condensed Light"/>
        </a:defRPr>
      </a:lvl9pPr>
    </p:titleStyle>
    <p:bodyStyle>
      <a:lvl1pPr marL="609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2895600" marR="0" indent="-609600" algn="l" defTabSz="2438337" rtl="0" latinLnBrk="0">
        <a:lnSpc>
          <a:spcPct val="90000"/>
        </a:lnSpc>
        <a:spcBef>
          <a:spcPts val="4500"/>
        </a:spcBef>
        <a:spcAft>
          <a:spcPts val="0"/>
        </a:spcAft>
        <a:buClrTx/>
        <a:buSzPct val="100000"/>
        <a:buFontTx/>
        <a:buChar char="•"/>
        <a:tabLst/>
        <a:defRPr b="0" baseline="0" cap="none" i="0" spc="0" strike="noStrike" sz="4800" u="none">
          <a:solidFill>
            <a:srgbClr val="000000"/>
          </a:solidFill>
          <a:uFillTx/>
          <a:latin typeface="+mn-lt"/>
          <a:ea typeface="+mn-ea"/>
          <a:cs typeface="+mn-cs"/>
          <a:sym typeface="Helvetica Neue"/>
        </a:defRPr>
      </a:lvl6pPr>
      <a:lvl7pPr marL="3352800" marR="0" indent="-609600" algn="l" defTabSz="2438337" rtl="0" latinLnBrk="0">
        <a:lnSpc>
          <a:spcPct val="90000"/>
        </a:lnSpc>
        <a:spcBef>
          <a:spcPts val="4500"/>
        </a:spcBef>
        <a:spcAft>
          <a:spcPts val="0"/>
        </a:spcAft>
        <a:buClrTx/>
        <a:buSzPct val="100000"/>
        <a:buFontTx/>
        <a:buChar char="•"/>
        <a:tabLst/>
        <a:defRPr b="0" baseline="0" cap="none" i="0" spc="0" strike="noStrike" sz="4800" u="none">
          <a:solidFill>
            <a:srgbClr val="000000"/>
          </a:solidFill>
          <a:uFillTx/>
          <a:latin typeface="+mn-lt"/>
          <a:ea typeface="+mn-ea"/>
          <a:cs typeface="+mn-cs"/>
          <a:sym typeface="Helvetica Neue"/>
        </a:defRPr>
      </a:lvl7pPr>
      <a:lvl8pPr marL="3810000" marR="0" indent="-609600" algn="l" defTabSz="2438337" rtl="0" latinLnBrk="0">
        <a:lnSpc>
          <a:spcPct val="90000"/>
        </a:lnSpc>
        <a:spcBef>
          <a:spcPts val="4500"/>
        </a:spcBef>
        <a:spcAft>
          <a:spcPts val="0"/>
        </a:spcAft>
        <a:buClrTx/>
        <a:buSzPct val="100000"/>
        <a:buFontTx/>
        <a:buChar char="•"/>
        <a:tabLst/>
        <a:defRPr b="0" baseline="0" cap="none" i="0" spc="0" strike="noStrike" sz="4800" u="none">
          <a:solidFill>
            <a:srgbClr val="000000"/>
          </a:solidFill>
          <a:uFillTx/>
          <a:latin typeface="+mn-lt"/>
          <a:ea typeface="+mn-ea"/>
          <a:cs typeface="+mn-cs"/>
          <a:sym typeface="Helvetica Neue"/>
        </a:defRPr>
      </a:lvl8pPr>
      <a:lvl9pPr marL="4267200" marR="0" indent="-609600" algn="l" defTabSz="2438337" rtl="0" latinLnBrk="0">
        <a:lnSpc>
          <a:spcPct val="90000"/>
        </a:lnSpc>
        <a:spcBef>
          <a:spcPts val="4500"/>
        </a:spcBef>
        <a:spcAft>
          <a:spcPts val="0"/>
        </a:spcAft>
        <a:buClrTx/>
        <a:buSzPct val="100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xml"/></Relationships>

</file>

<file path=ppt/slides/_rels/slide100.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1.xml"/><Relationship Id="rId3" Type="http://schemas.openxmlformats.org/officeDocument/2006/relationships/image" Target="../media/image33.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2.xml"/><Relationship Id="rId3" Type="http://schemas.openxmlformats.org/officeDocument/2006/relationships/image" Target="../media/image33.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3.xml"/><Relationship Id="rId3" Type="http://schemas.openxmlformats.org/officeDocument/2006/relationships/image" Target="../media/image33.pn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4.xml"/><Relationship Id="rId3" Type="http://schemas.openxmlformats.org/officeDocument/2006/relationships/image" Target="../media/image33.png"/></Relationships>

</file>

<file path=ppt/slides/_rels/slide104.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5.xml"/><Relationship Id="rId3" Type="http://schemas.openxmlformats.org/officeDocument/2006/relationships/image" Target="../media/image33.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6.xml"/><Relationship Id="rId3" Type="http://schemas.openxmlformats.org/officeDocument/2006/relationships/image" Target="../media/image33.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7.xml"/><Relationship Id="rId3" Type="http://schemas.openxmlformats.org/officeDocument/2006/relationships/image" Target="../media/image34.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8.xml"/><Relationship Id="rId3" Type="http://schemas.openxmlformats.org/officeDocument/2006/relationships/image" Target="../media/image35.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9.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59.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39.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36.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image" Target="../media/image37.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s>

</file>

<file path=ppt/slides/_rels/slide116.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8.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1.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2.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38.png"/><Relationship Id="rId3" Type="http://schemas.openxmlformats.org/officeDocument/2006/relationships/image" Target="../media/image39.png"/></Relationships>

</file>

<file path=ppt/slides/_rels/slide125.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38.png"/></Relationships>

</file>

<file path=ppt/slides/_rels/slide126.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40.png"/><Relationship Id="rId3" Type="http://schemas.openxmlformats.org/officeDocument/2006/relationships/image" Target="../media/image38.png"/></Relationships>

</file>

<file path=ppt/slides/_rels/slide129.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37.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5.xml"/><Relationship Id="rId3" Type="http://schemas.openxmlformats.org/officeDocument/2006/relationships/hyperlink" Target="https://direct.mit.edu/neco/article-abstract/9/8/1735/6109/Long-Short-Term-Memory?redirectedFrom=fulltext" TargetMode="External"/><Relationship Id="rId4" Type="http://schemas.openxmlformats.org/officeDocument/2006/relationships/image" Target="../media/image10.png"/><Relationship Id="rId5" Type="http://schemas.openxmlformats.org/officeDocument/2006/relationships/hyperlink" Target="https://colah.github.io/posts/2015-08-Understanding-LSTMs/"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hyperlink" Target="https://arxiv.org/pdf/1506.05869.pdf"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59.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12.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3.png"/><Relationship Id="rId3"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hyperlink" Target="https://arxiv.org/pdf/1706.03762.pdf"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13.png"/><Relationship Id="rId3" Type="http://schemas.openxmlformats.org/officeDocument/2006/relationships/image" Target="../media/image1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13.png"/><Relationship Id="rId3" Type="http://schemas.openxmlformats.org/officeDocument/2006/relationships/image" Target="../media/image1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1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8.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image" Target="../media/image1.jpeg"/><Relationship Id="rId3" Type="http://schemas.openxmlformats.org/officeDocument/2006/relationships/image" Target="../media/image16.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image" Target="../media/image1.jpeg"/><Relationship Id="rId3" Type="http://schemas.openxmlformats.org/officeDocument/2006/relationships/image" Target="../media/image17.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9.xml"/><Relationship Id="rId3" Type="http://schemas.openxmlformats.org/officeDocument/2006/relationships/hyperlink" Target="https://link.springer.com/article/10.1007/s43681-023-00294-5"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59.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7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18.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74.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19.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0.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4.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image" Target="../media/image21.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74.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0.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hyperlink" Target="https://www.promptingguide.ai/techniques/zeroshot#:~:text=Large LLMs today,examples we used:" TargetMode="External"/><Relationship Id="rId3" Type="http://schemas.openxmlformats.org/officeDocument/2006/relationships/hyperlink" Target="https://www.promptingguide.ai/techniques/fewshot#:~:text=few-shot prompting can be used as a technique to enable in-context learning where we provide demonstrations in the prompt to steer the model to better performance" TargetMode="External"/><Relationship Id="rId4" Type="http://schemas.openxmlformats.org/officeDocument/2006/relationships/hyperlink" Target="https://www.promptingguide.ai/techniques/cot#:~:text=introduced in wei et al. (2022) (opens in a new tab), chain-of-thought (cot) prompting enables complex reasoning capabilities through intermediate reasoning steps. you can combine it with few-shot prompting to get better results on more complex tasks that require reasoning before responding." TargetMode="External"/><Relationship Id="rId5" Type="http://schemas.openxmlformats.org/officeDocument/2006/relationships/hyperlink" Target="https://www.promptingguide.ai/techniques/consistency#:~:text=Perhaps one of,and commonsense reasoning." TargetMode="External"/><Relationship Id="rId6" Type="http://schemas.openxmlformats.org/officeDocument/2006/relationships/hyperlink" Target="https://www.promptingguide.ai/techniques/knowledge#:~:text=LLMs continue to,as commonsense reasoning?" TargetMode="External"/><Relationship Id="rId7" Type="http://schemas.openxmlformats.org/officeDocument/2006/relationships/hyperlink" Target="https://www.promptingguide.ai/techniques/tot#:~:text=For complex tasks,with language models." TargetMode="External"/></Relationships>

</file>

<file path=ppt/slides/_rels/slide57.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hyperlink" Target="https://arxiv.org/pdf/2109.01652.pdf" TargetMode="External"/></Relationships>

</file>

<file path=ppt/slides/_rels/slide58.xml.rels><?xml version="1.0" encoding="UTF-8"?>
<Relationships xmlns="http://schemas.openxmlformats.org/package/2006/relationships"><Relationship Id="rId1" Type="http://schemas.openxmlformats.org/officeDocument/2006/relationships/slideLayout" Target="../slideLayouts/slideLayout74.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hyperlink" Target="https://arxiv.org/pdf/2005.14165.pdf"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hyperlink" Target="https://arxiv.org/abs/2005.14165" TargetMode="External"/></Relationships>

</file>

<file path=ppt/slides/_rels/slide61.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hyperlink" Target="https://arxiv.org/pdf/2201.11903.pdf" TargetMode="External"/><Relationship Id="rId3" Type="http://schemas.openxmlformats.org/officeDocument/2006/relationships/hyperlink" Target="https://arxiv.org/abs/2201.11903" TargetMode="External"/></Relationships>

</file>

<file path=ppt/slides/_rels/slide62.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96.xml"/><Relationship Id="rId2" Type="http://schemas.openxmlformats.org/officeDocument/2006/relationships/hyperlink" Target="https://arxiv.org/pdf/2203.11171.pdf%E2%80%8B" TargetMode="External"/><Relationship Id="rId3" Type="http://schemas.openxmlformats.org/officeDocument/2006/relationships/hyperlink" Target="https://arxiv.org/pdf/2110.08387.pdf" TargetMode="External"/><Relationship Id="rId4" Type="http://schemas.openxmlformats.org/officeDocument/2006/relationships/hyperlink" Target="https://arxiv.org/pdf/2305.10601.pdf" TargetMode="External"/><Relationship Id="rId5" Type="http://schemas.openxmlformats.org/officeDocument/2006/relationships/hyperlink" Target="https://www.promptingguide.ai/techniques/rag" TargetMode="External"/><Relationship Id="rId6" Type="http://schemas.openxmlformats.org/officeDocument/2006/relationships/hyperlink" Target="https://www.promptingguide.ai/techniques/ape" TargetMode="External"/><Relationship Id="rId7" Type="http://schemas.openxmlformats.org/officeDocument/2006/relationships/hyperlink" Target="https://www.promptingguide.ai/techniques/activeprompt" TargetMode="External"/><Relationship Id="rId8" Type="http://schemas.openxmlformats.org/officeDocument/2006/relationships/hyperlink" Target="https://www.promptingguide.ai/techniques/dsp" TargetMode="External"/><Relationship Id="rId9" Type="http://schemas.openxmlformats.org/officeDocument/2006/relationships/hyperlink" Target="https://www.promptingguide.ai/techniques/react" TargetMode="External"/><Relationship Id="rId10" Type="http://schemas.openxmlformats.org/officeDocument/2006/relationships/hyperlink" Target="https://www.promptingguide.ai/techniques/multimodalcot" TargetMode="External"/><Relationship Id="rId11" Type="http://schemas.openxmlformats.org/officeDocument/2006/relationships/hyperlink" Target="https://www.promptingguide.ai/techniques/graph" TargetMode="External"/></Relationships>

</file>

<file path=ppt/slides/_rels/slide64.xml.rels><?xml version="1.0" encoding="UTF-8"?>
<Relationships xmlns="http://schemas.openxmlformats.org/package/2006/relationships"><Relationship Id="rId1" Type="http://schemas.openxmlformats.org/officeDocument/2006/relationships/slideLayout" Target="../slideLayouts/slideLayout59.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image" Target="../media/image22.png"/><Relationship Id="rId3" Type="http://schemas.openxmlformats.org/officeDocument/2006/relationships/hyperlink" Target="https://twitter.com/goodside" TargetMode="External"/></Relationships>

</file>

<file path=ppt/slides/_rels/slide66.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hyperlink" Target="https://arxiv.org/pdf/2210.02406.pdf" TargetMode="External"/></Relationships>

</file>

<file path=ppt/slides/_rels/slide67.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image" Target="../media/image25.png"/><Relationship Id="rId3" Type="http://schemas.openxmlformats.org/officeDocument/2006/relationships/hyperlink" Target="https://arxiv.org/pdf/2210.03350.pdf" TargetMode="External"/></Relationships>

</file>

<file path=ppt/slides/_rels/slide68.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image" Target="../media/image26.png"/><Relationship Id="rId3" Type="http://schemas.openxmlformats.org/officeDocument/2006/relationships/hyperlink" Target="https://arxiv.org/pdf/2205.11916.pdf" TargetMode="External"/></Relationships>

</file>

<file path=ppt/slides/_rels/slide69.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2.xml"/><Relationship Id="rId3" Type="http://schemas.openxmlformats.org/officeDocument/2006/relationships/image" Target="../media/image27.png"/><Relationship Id="rId4" Type="http://schemas.openxmlformats.org/officeDocument/2006/relationships/hyperlink" Target="https://arxiv.org/pdf/2303.17491.pdf"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57.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hyperlink" Target="https://arxiv.org/pdf/2203.11171.pdf%E2%80%8B" TargetMode="External"/></Relationships>

</file>

<file path=ppt/slides/_rels/slide71.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3.xml"/><Relationship Id="rId3" Type="http://schemas.openxmlformats.org/officeDocument/2006/relationships/hyperlink" Target="https://arxiv.org/pdf/2210.09261.pdf" TargetMode="External"/><Relationship Id="rId4" Type="http://schemas.openxmlformats.org/officeDocument/2006/relationships/image" Target="../media/image30.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4.xml"/><Relationship Id="rId3" Type="http://schemas.openxmlformats.org/officeDocument/2006/relationships/hyperlink" Target="https://fullstackdeeplearning.com/llm-bootcamp/spring-2023/prompt-engineering/" TargetMode="External"/><Relationship Id="rId4" Type="http://schemas.openxmlformats.org/officeDocument/2006/relationships/image" Target="../media/image31.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76.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5.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6.xml"/></Relationships>

</file>

<file path=ppt/slides/_rels/slide76.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7.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8.xml"/><Relationship Id="rId3" Type="http://schemas.openxmlformats.org/officeDocument/2006/relationships/hyperlink" Target="https://platform.openai.com/docs/guides/fine-tuning#:~:text=Fine-tuning lets,Lower latency requests" TargetMode="External"/></Relationships>

</file>

<file path=ppt/slides/_rels/slide78.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9.xml"/><Relationship Id="rId3" Type="http://schemas.openxmlformats.org/officeDocument/2006/relationships/hyperlink" Target="https://platform.openai.com/docs/guides/fine-tuning#:~:text=Fine-tuning lets,Lower latency requests" TargetMode="External"/></Relationships>

</file>

<file path=ppt/slides/_rels/slide79.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0.xml"/><Relationship Id="rId3" Type="http://schemas.openxmlformats.org/officeDocument/2006/relationships/hyperlink" Target="https://platform.openai.com/docs/guides/fine-tuning#:~:text=Fine-tuning lets,Lower latency requests"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image" Target="../media/image5.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1.xml"/><Relationship Id="rId3" Type="http://schemas.openxmlformats.org/officeDocument/2006/relationships/hyperlink" Target="https://platform.openai.com/docs/guides/fine-tuning#:~:text=Fine-tuning lets,Lower latency requests" TargetMode="External"/></Relationships>

</file>

<file path=ppt/slides/_rels/slide81.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2.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3.xml"/><Relationship Id="rId3" Type="http://schemas.openxmlformats.org/officeDocument/2006/relationships/hyperlink" Target="https://platform.openai.com/docs/guides/fine-tuning#:~:text=Fine-tuning lets,Lower latency requests" TargetMode="External"/></Relationships>

</file>

<file path=ppt/slides/_rels/slide83.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4.xml"/><Relationship Id="rId3" Type="http://schemas.openxmlformats.org/officeDocument/2006/relationships/hyperlink" Target="https://platform.openai.com/docs/guides/fine-tuning#:~:text=Fine-tuning lets,Lower latency requests" TargetMode="External"/></Relationships>

</file>

<file path=ppt/slides/_rels/slide84.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5.xml"/><Relationship Id="rId3" Type="http://schemas.openxmlformats.org/officeDocument/2006/relationships/hyperlink" Target="https://platform.openai.com/docs/guides/fine-tuning#:~:text=Fine-tuning lets,Lower latency requests" TargetMode="External"/></Relationships>

</file>

<file path=ppt/slides/_rels/slide85.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6.xml"/><Relationship Id="rId3" Type="http://schemas.openxmlformats.org/officeDocument/2006/relationships/hyperlink" Target="https://platform.openai.com/docs/guides/fine-tuning#:~:text=Fine-tuning lets,Lower latency requests" TargetMode="External"/></Relationships>

</file>

<file path=ppt/slides/_rels/slide86.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7.xml"/><Relationship Id="rId3" Type="http://schemas.openxmlformats.org/officeDocument/2006/relationships/hyperlink" Target="https://platform.openai.com/docs/guides/fine-tuning#:~:text=Fine-tuning lets,Lower latency requests" TargetMode="External"/></Relationships>

</file>

<file path=ppt/slides/_rels/slide87.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8.xml"/><Relationship Id="rId3" Type="http://schemas.openxmlformats.org/officeDocument/2006/relationships/hyperlink" Target="https://platform.openai.com/docs/guides/fine-tuning#:~:text=Fine-tuning lets,Lower latency requests" TargetMode="External"/></Relationships>

</file>

<file path=ppt/slides/_rels/slide88.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9.xml"/><Relationship Id="rId3" Type="http://schemas.openxmlformats.org/officeDocument/2006/relationships/hyperlink" Target="https://platform.openai.com/docs/guides/fine-tuning#:~:text=Fine-tuning lets,Lower latency requests" TargetMode="External"/></Relationships>

</file>

<file path=ppt/slides/_rels/slide89.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0.xml"/><Relationship Id="rId3" Type="http://schemas.openxmlformats.org/officeDocument/2006/relationships/hyperlink" Target="https://platform.openai.com/docs/guides/fine-tuning#:~:text=Fine-tuning lets,Lower latency requests"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1.xml"/><Relationship Id="rId3" Type="http://schemas.openxmlformats.org/officeDocument/2006/relationships/hyperlink" Target="https://platform.openai.com/docs/guides/fine-tuning#:~:text=Fine-tuning lets,Lower latency requests" TargetMode="External"/></Relationships>

</file>

<file path=ppt/slides/_rels/slide91.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2.xml"/><Relationship Id="rId3" Type="http://schemas.openxmlformats.org/officeDocument/2006/relationships/hyperlink" Target="https://platform.openai.com/docs/guides/fine-tuning#:~:text=Fine-tuning lets,Lower latency requests" TargetMode="External"/></Relationships>

</file>

<file path=ppt/slides/_rels/slide92.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3.xml"/><Relationship Id="rId3" Type="http://schemas.openxmlformats.org/officeDocument/2006/relationships/image" Target="../media/image32.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4.xml"/><Relationship Id="rId3" Type="http://schemas.openxmlformats.org/officeDocument/2006/relationships/image" Target="../media/image32.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5.xml"/><Relationship Id="rId3" Type="http://schemas.openxmlformats.org/officeDocument/2006/relationships/image" Target="../media/image32.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6.xml"/><Relationship Id="rId3" Type="http://schemas.openxmlformats.org/officeDocument/2006/relationships/image" Target="../media/image32.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8.xml"/><Relationship Id="rId3" Type="http://schemas.openxmlformats.org/officeDocument/2006/relationships/image" Target="../media/image32.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39.xml"/><Relationship Id="rId3" Type="http://schemas.openxmlformats.org/officeDocument/2006/relationships/image" Target="../media/image33.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40.xml"/><Relationship Id="rId3"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6" name="image1.jpeg" descr="image1.jpeg"/>
          <p:cNvPicPr>
            <a:picLocks noChangeAspect="1"/>
          </p:cNvPicPr>
          <p:nvPr>
            <p:ph type="pic" idx="21"/>
          </p:nvPr>
        </p:nvPicPr>
        <p:blipFill>
          <a:blip r:embed="rId2">
            <a:alphaModFix amt="39757"/>
            <a:extLst/>
          </a:blip>
          <a:srcRect l="0" t="12655" r="0" b="12655"/>
          <a:stretch>
            <a:fillRect/>
          </a:stretch>
        </p:blipFill>
        <p:spPr>
          <a:xfrm>
            <a:off x="0" y="9525"/>
            <a:ext cx="24384000" cy="13706475"/>
          </a:xfrm>
          <a:prstGeom prst="rect">
            <a:avLst/>
          </a:prstGeom>
        </p:spPr>
      </p:pic>
      <p:sp>
        <p:nvSpPr>
          <p:cNvPr id="1007" name="Rectangle 201"/>
          <p:cNvSpPr/>
          <p:nvPr/>
        </p:nvSpPr>
        <p:spPr>
          <a:xfrm>
            <a:off x="3173" y="2466462"/>
            <a:ext cx="24377654" cy="6829426"/>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08" name="Rectangle 203"/>
          <p:cNvSpPr/>
          <p:nvPr/>
        </p:nvSpPr>
        <p:spPr>
          <a:xfrm>
            <a:off x="6433677" y="6030448"/>
            <a:ext cx="3170488" cy="121922"/>
          </a:xfrm>
          <a:prstGeom prst="rect">
            <a:avLst/>
          </a:prstGeom>
          <a:solidFill>
            <a:srgbClr val="FFFFFF"/>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09" name="Rectangle 204"/>
          <p:cNvSpPr/>
          <p:nvPr/>
        </p:nvSpPr>
        <p:spPr>
          <a:xfrm>
            <a:off x="14779834" y="6030448"/>
            <a:ext cx="3170488" cy="121922"/>
          </a:xfrm>
          <a:prstGeom prst="rect">
            <a:avLst/>
          </a:prstGeom>
          <a:solidFill>
            <a:srgbClr val="FFFFFF"/>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10" name="TextBox 206"/>
          <p:cNvSpPr txBox="1"/>
          <p:nvPr/>
        </p:nvSpPr>
        <p:spPr>
          <a:xfrm>
            <a:off x="1456436" y="3193459"/>
            <a:ext cx="21477479"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spc="1000" sz="6000">
                <a:solidFill>
                  <a:srgbClr val="FFFFFF"/>
                </a:solidFill>
                <a:latin typeface="Open Sans Condensed"/>
                <a:ea typeface="Open Sans Condensed"/>
                <a:cs typeface="Open Sans Condensed"/>
                <a:sym typeface="Open Sans Condensed"/>
              </a:defRPr>
            </a:lvl1pPr>
          </a:lstStyle>
          <a:p>
            <a:pPr/>
            <a:r>
              <a:t>Building Text-Based Applications with the ChatGPT API &amp; LangChain</a:t>
            </a:r>
          </a:p>
        </p:txBody>
      </p:sp>
      <p:sp>
        <p:nvSpPr>
          <p:cNvPr id="1011" name="TextBox 206"/>
          <p:cNvSpPr txBox="1"/>
          <p:nvPr/>
        </p:nvSpPr>
        <p:spPr>
          <a:xfrm>
            <a:off x="1453261" y="6977674"/>
            <a:ext cx="21477479" cy="10972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spc="1000" sz="6000">
                <a:solidFill>
                  <a:srgbClr val="FFFFFF"/>
                </a:solidFill>
                <a:latin typeface="Open Sans Condensed"/>
                <a:ea typeface="Open Sans Condensed"/>
                <a:cs typeface="Open Sans Condensed"/>
                <a:sym typeface="Open Sans Condensed"/>
              </a:defRPr>
            </a:lvl1pPr>
          </a:lstStyle>
          <a:p>
            <a:pPr/>
            <a:r>
              <a:t>How to build LLM apps</a:t>
            </a:r>
          </a:p>
        </p:txBody>
      </p:sp>
      <p:pic>
        <p:nvPicPr>
          <p:cNvPr id="1012" name="O'Reilly_Logo_(2019).svg.png" descr="O'Reilly_Logo_(2019).svg.png"/>
          <p:cNvPicPr>
            <a:picLocks noChangeAspect="1"/>
          </p:cNvPicPr>
          <p:nvPr/>
        </p:nvPicPr>
        <p:blipFill>
          <a:blip r:embed="rId3">
            <a:extLst/>
          </a:blip>
          <a:stretch>
            <a:fillRect/>
          </a:stretch>
        </p:blipFill>
        <p:spPr>
          <a:xfrm>
            <a:off x="9895482" y="5674292"/>
            <a:ext cx="4592847" cy="834249"/>
          </a:xfrm>
          <a:prstGeom prst="rect">
            <a:avLst/>
          </a:prstGeom>
          <a:ln w="12700">
            <a:miter lim="400000"/>
          </a:ln>
        </p:spPr>
      </p:pic>
      <p:sp>
        <p:nvSpPr>
          <p:cNvPr id="1013" name="TextBox 206"/>
          <p:cNvSpPr/>
          <p:nvPr/>
        </p:nvSpPr>
        <p:spPr>
          <a:xfrm>
            <a:off x="8779850" y="9847457"/>
            <a:ext cx="6824300" cy="1402082"/>
          </a:xfrm>
          <a:prstGeom prst="rect">
            <a:avLst/>
          </a:prstGeom>
          <a:blipFill>
            <a:blip r:embed="rId4"/>
          </a:blipFill>
          <a:ln w="12700">
            <a:miter lim="400000"/>
          </a:ln>
        </p:spPr>
        <p:txBody>
          <a:bodyPr lIns="50800" tIns="50800" rIns="50800" bIns="50800"/>
          <a:lstStyle/>
          <a:p>
            <a:pPr defTabSz="1828800">
              <a:defRPr spc="666" sz="4000">
                <a:solidFill>
                  <a:srgbClr val="FFFFFF"/>
                </a:solidFill>
                <a:latin typeface="Open Sans Condensed"/>
                <a:ea typeface="Open Sans Condensed"/>
                <a:cs typeface="Open Sans Condensed"/>
                <a:sym typeface="Open Sans Condensed"/>
              </a:defRPr>
            </a:pPr>
          </a:p>
        </p:txBody>
      </p:sp>
      <p:sp>
        <p:nvSpPr>
          <p:cNvPr id="1014" name="TextBox 206"/>
          <p:cNvSpPr txBox="1"/>
          <p:nvPr/>
        </p:nvSpPr>
        <p:spPr>
          <a:xfrm>
            <a:off x="8779850" y="9771257"/>
            <a:ext cx="6824300" cy="1554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defTabSz="1828800">
              <a:defRPr b="1" spc="833" sz="5000">
                <a:solidFill>
                  <a:srgbClr val="000000"/>
                </a:solidFill>
                <a:latin typeface="Open Sans Condensed Light"/>
                <a:ea typeface="Open Sans Condensed Light"/>
                <a:cs typeface="Open Sans Condensed Light"/>
                <a:sym typeface="Open Sans Condensed Light"/>
              </a:defRPr>
            </a:pPr>
            <a:r>
              <a:t>Lucas Soares</a:t>
            </a:r>
          </a:p>
          <a:p>
            <a:pPr defTabSz="1828800">
              <a:defRPr b="1" spc="666" sz="4000">
                <a:solidFill>
                  <a:srgbClr val="000000"/>
                </a:solidFill>
                <a:latin typeface="Open Sans Condensed"/>
                <a:ea typeface="Open Sans Condensed"/>
                <a:cs typeface="Open Sans Condensed"/>
                <a:sym typeface="Open Sans Condensed"/>
              </a:defRPr>
            </a:pPr>
            <a:r>
              <a:t>21-08-2023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1"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N-gram models</a:t>
            </a:r>
          </a:p>
        </p:txBody>
      </p:sp>
      <p:sp>
        <p:nvSpPr>
          <p:cNvPr id="1122"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23" name="Straight Connector 5"/>
          <p:cNvSpPr/>
          <p:nvPr/>
        </p:nvSpPr>
        <p:spPr>
          <a:xfrm flipH="1">
            <a:off x="12448778" y="5404162"/>
            <a:ext cx="1" cy="6028892"/>
          </a:xfrm>
          <a:prstGeom prst="line">
            <a:avLst/>
          </a:prstGeom>
          <a:ln w="38100">
            <a:solidFill>
              <a:srgbClr val="BFBFBF"/>
            </a:solidFill>
            <a:miter/>
          </a:ln>
        </p:spPr>
        <p:txBody>
          <a:bodyPr lIns="45718" tIns="45718" rIns="45718" bIns="45718"/>
          <a:lstStyle/>
          <a:p>
            <a:pPr/>
          </a:p>
        </p:txBody>
      </p:sp>
      <p:sp>
        <p:nvSpPr>
          <p:cNvPr id="1124" name="Oval 22"/>
          <p:cNvSpPr/>
          <p:nvPr/>
        </p:nvSpPr>
        <p:spPr>
          <a:xfrm>
            <a:off x="2235842" y="588808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25"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26"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Unigram model</a:t>
            </a:r>
            <a:r>
              <a:rPr b="0"/>
              <a:t>: each token/word is independently modeled.</a:t>
            </a:r>
          </a:p>
        </p:txBody>
      </p:sp>
      <p:sp>
        <p:nvSpPr>
          <p:cNvPr id="1127" name="Title 55"/>
          <p:cNvSpPr txBox="1"/>
          <p:nvPr>
            <p:ph type="title"/>
          </p:nvPr>
        </p:nvSpPr>
        <p:spPr>
          <a:prstGeom prst="rect">
            <a:avLst/>
          </a:prstGeom>
        </p:spPr>
        <p:txBody>
          <a:bodyPr/>
          <a:lstStyle/>
          <a:p>
            <a:pPr/>
            <a:r>
              <a:t>Large Language Models</a:t>
            </a:r>
          </a:p>
        </p:txBody>
      </p:sp>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4" name="Title 55"/>
          <p:cNvSpPr txBox="1"/>
          <p:nvPr>
            <p:ph type="title"/>
          </p:nvPr>
        </p:nvSpPr>
        <p:spPr>
          <a:prstGeom prst="rect">
            <a:avLst/>
          </a:prstGeom>
        </p:spPr>
        <p:txBody>
          <a:bodyPr/>
          <a:lstStyle/>
          <a:p>
            <a:pPr/>
            <a:r>
              <a:t>Fine Tuning ChatGPT Applications</a:t>
            </a:r>
          </a:p>
        </p:txBody>
      </p:sp>
      <p:sp>
        <p:nvSpPr>
          <p:cNvPr id="2225"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26"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27"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28"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29" name="Arrow: Right 2"/>
          <p:cNvSpPr/>
          <p:nvPr/>
        </p:nvSpPr>
        <p:spPr>
          <a:xfrm rot="10800000">
            <a:off x="10265719" y="826360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3" name="Title 55"/>
          <p:cNvSpPr txBox="1"/>
          <p:nvPr>
            <p:ph type="title"/>
          </p:nvPr>
        </p:nvSpPr>
        <p:spPr>
          <a:prstGeom prst="rect">
            <a:avLst/>
          </a:prstGeom>
        </p:spPr>
        <p:txBody>
          <a:bodyPr/>
          <a:lstStyle/>
          <a:p>
            <a:pPr/>
            <a:r>
              <a:t>Fine Tuning ChatGPT Applications</a:t>
            </a:r>
          </a:p>
        </p:txBody>
      </p:sp>
      <p:sp>
        <p:nvSpPr>
          <p:cNvPr id="2234"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35"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36"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37"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38" name="Arrow: Right 2"/>
          <p:cNvSpPr/>
          <p:nvPr/>
        </p:nvSpPr>
        <p:spPr>
          <a:xfrm rot="10800000">
            <a:off x="18371015" y="879525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2" name="Title 55"/>
          <p:cNvSpPr txBox="1"/>
          <p:nvPr>
            <p:ph type="title"/>
          </p:nvPr>
        </p:nvSpPr>
        <p:spPr>
          <a:prstGeom prst="rect">
            <a:avLst/>
          </a:prstGeom>
        </p:spPr>
        <p:txBody>
          <a:bodyPr/>
          <a:lstStyle/>
          <a:p>
            <a:pPr/>
            <a:r>
              <a:t>Fine Tuning ChatGPT Applications</a:t>
            </a:r>
          </a:p>
        </p:txBody>
      </p:sp>
      <p:sp>
        <p:nvSpPr>
          <p:cNvPr id="224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4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45"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46"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47" name="Arrow: Right 2"/>
          <p:cNvSpPr/>
          <p:nvPr/>
        </p:nvSpPr>
        <p:spPr>
          <a:xfrm rot="10800000">
            <a:off x="10810613" y="940826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1" name="Title 55"/>
          <p:cNvSpPr txBox="1"/>
          <p:nvPr>
            <p:ph type="title"/>
          </p:nvPr>
        </p:nvSpPr>
        <p:spPr>
          <a:prstGeom prst="rect">
            <a:avLst/>
          </a:prstGeom>
        </p:spPr>
        <p:txBody>
          <a:bodyPr/>
          <a:lstStyle/>
          <a:p>
            <a:pPr/>
            <a:r>
              <a:t>Fine Tuning ChatGPT Applications</a:t>
            </a:r>
          </a:p>
        </p:txBody>
      </p:sp>
      <p:sp>
        <p:nvSpPr>
          <p:cNvPr id="225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5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54"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55"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56" name="Arrow: Right 2"/>
          <p:cNvSpPr/>
          <p:nvPr/>
        </p:nvSpPr>
        <p:spPr>
          <a:xfrm rot="8245580">
            <a:off x="11321450" y="9885046"/>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0" name="Title 55"/>
          <p:cNvSpPr txBox="1"/>
          <p:nvPr>
            <p:ph type="title"/>
          </p:nvPr>
        </p:nvSpPr>
        <p:spPr>
          <a:prstGeom prst="rect">
            <a:avLst/>
          </a:prstGeom>
        </p:spPr>
        <p:txBody>
          <a:bodyPr/>
          <a:lstStyle/>
          <a:p>
            <a:pPr/>
            <a:r>
              <a:t>Fine Tuning ChatGPT Applications</a:t>
            </a:r>
          </a:p>
        </p:txBody>
      </p:sp>
      <p:sp>
        <p:nvSpPr>
          <p:cNvPr id="2261"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62"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63"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64"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65" name="Arrow: Right 2"/>
          <p:cNvSpPr/>
          <p:nvPr/>
        </p:nvSpPr>
        <p:spPr>
          <a:xfrm rot="8359015">
            <a:off x="17689898" y="9748823"/>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9" name="Title 55"/>
          <p:cNvSpPr txBox="1"/>
          <p:nvPr>
            <p:ph type="title"/>
          </p:nvPr>
        </p:nvSpPr>
        <p:spPr>
          <a:prstGeom prst="rect">
            <a:avLst/>
          </a:prstGeom>
        </p:spPr>
        <p:txBody>
          <a:bodyPr/>
          <a:lstStyle/>
          <a:p>
            <a:pPr/>
            <a:r>
              <a:t>Fine Tuning ChatGPT Applications</a:t>
            </a:r>
          </a:p>
        </p:txBody>
      </p:sp>
      <p:sp>
        <p:nvSpPr>
          <p:cNvPr id="2270"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71"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72"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73"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74" name="Arrow: Right 2"/>
          <p:cNvSpPr/>
          <p:nvPr/>
        </p:nvSpPr>
        <p:spPr>
          <a:xfrm rot="10800000">
            <a:off x="18396415" y="11139367"/>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8" name="Title 55"/>
          <p:cNvSpPr txBox="1"/>
          <p:nvPr>
            <p:ph type="title"/>
          </p:nvPr>
        </p:nvSpPr>
        <p:spPr>
          <a:prstGeom prst="rect">
            <a:avLst/>
          </a:prstGeom>
        </p:spPr>
        <p:txBody>
          <a:bodyPr/>
          <a:lstStyle/>
          <a:p>
            <a:pPr/>
            <a:r>
              <a:t>Fine Tuning ChatGPT Applications</a:t>
            </a:r>
          </a:p>
        </p:txBody>
      </p:sp>
      <p:sp>
        <p:nvSpPr>
          <p:cNvPr id="2279"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80"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81"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82" name="2023-10-16-17-39-30.png" descr="2023-10-16-17-39-30.png"/>
          <p:cNvPicPr>
            <a:picLocks noChangeAspect="1"/>
          </p:cNvPicPr>
          <p:nvPr/>
        </p:nvPicPr>
        <p:blipFill>
          <a:blip r:embed="rId3">
            <a:extLst/>
          </a:blip>
          <a:stretch>
            <a:fillRect/>
          </a:stretch>
        </p:blipFill>
        <p:spPr>
          <a:xfrm>
            <a:off x="5445318" y="3986214"/>
            <a:ext cx="13493364" cy="9150406"/>
          </a:xfrm>
          <a:prstGeom prst="rect">
            <a:avLst/>
          </a:prstGeom>
          <a:ln w="12700">
            <a:miter lim="400000"/>
          </a:ln>
        </p:spPr>
      </p:pic>
      <p:sp>
        <p:nvSpPr>
          <p:cNvPr id="2283" name="Arrow: Right 2"/>
          <p:cNvSpPr/>
          <p:nvPr/>
        </p:nvSpPr>
        <p:spPr>
          <a:xfrm rot="10800000">
            <a:off x="17306059" y="7728600"/>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7" name="Title 55"/>
          <p:cNvSpPr txBox="1"/>
          <p:nvPr>
            <p:ph type="title"/>
          </p:nvPr>
        </p:nvSpPr>
        <p:spPr>
          <a:prstGeom prst="rect">
            <a:avLst/>
          </a:prstGeom>
        </p:spPr>
        <p:txBody>
          <a:bodyPr/>
          <a:lstStyle/>
          <a:p>
            <a:pPr/>
            <a:r>
              <a:t>Fine Tuning ChatGPT Applications</a:t>
            </a:r>
          </a:p>
        </p:txBody>
      </p:sp>
      <p:sp>
        <p:nvSpPr>
          <p:cNvPr id="228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8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90" name="Rectangle 20"/>
          <p:cNvSpPr txBox="1"/>
          <p:nvPr/>
        </p:nvSpPr>
        <p:spPr>
          <a:xfrm>
            <a:off x="8279916"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Use your fine-tuned model</a:t>
            </a:r>
          </a:p>
        </p:txBody>
      </p:sp>
      <p:pic>
        <p:nvPicPr>
          <p:cNvPr id="2291" name="2023-10-16-17-40-30.png" descr="2023-10-16-17-40-30.png"/>
          <p:cNvPicPr>
            <a:picLocks noChangeAspect="1"/>
          </p:cNvPicPr>
          <p:nvPr/>
        </p:nvPicPr>
        <p:blipFill>
          <a:blip r:embed="rId3">
            <a:extLst/>
          </a:blip>
          <a:srcRect l="6241" t="20062" r="1286" b="0"/>
          <a:stretch>
            <a:fillRect/>
          </a:stretch>
        </p:blipFill>
        <p:spPr>
          <a:xfrm>
            <a:off x="7807440" y="4184410"/>
            <a:ext cx="8272308" cy="8229845"/>
          </a:xfrm>
          <a:prstGeom prst="rect">
            <a:avLst/>
          </a:prstGeom>
          <a:ln w="12700">
            <a:miter lim="400000"/>
          </a:ln>
        </p:spPr>
      </p:pic>
      <p:sp>
        <p:nvSpPr>
          <p:cNvPr id="2292" name="Arrow: Right 2"/>
          <p:cNvSpPr/>
          <p:nvPr/>
        </p:nvSpPr>
        <p:spPr>
          <a:xfrm rot="10800000">
            <a:off x="13730194" y="1106607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6" name="Title 55"/>
          <p:cNvSpPr txBox="1"/>
          <p:nvPr>
            <p:ph type="title"/>
          </p:nvPr>
        </p:nvSpPr>
        <p:spPr>
          <a:prstGeom prst="rect">
            <a:avLst/>
          </a:prstGeom>
        </p:spPr>
        <p:txBody>
          <a:bodyPr/>
          <a:lstStyle/>
          <a:p>
            <a:pPr/>
            <a:r>
              <a:t>Fine Tuning ChatGPT Applications</a:t>
            </a:r>
          </a:p>
        </p:txBody>
      </p:sp>
      <p:sp>
        <p:nvSpPr>
          <p:cNvPr id="2297"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98"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99" name="Rectangle 20"/>
          <p:cNvSpPr txBox="1"/>
          <p:nvPr/>
        </p:nvSpPr>
        <p:spPr>
          <a:xfrm>
            <a:off x="10304311" y="2738904"/>
            <a:ext cx="3775377"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Lets practice!</a:t>
            </a:r>
          </a:p>
        </p:txBody>
      </p:sp>
      <p:sp>
        <p:nvSpPr>
          <p:cNvPr id="2300" name="TextBox 1"/>
          <p:cNvSpPr txBox="1"/>
          <p:nvPr/>
        </p:nvSpPr>
        <p:spPr>
          <a:xfrm>
            <a:off x="9437828" y="6468872"/>
            <a:ext cx="5508344" cy="778253"/>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4"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05" name="Rectangle 17"/>
          <p:cNvSpPr txBox="1"/>
          <p:nvPr/>
        </p:nvSpPr>
        <p:spPr>
          <a:xfrm>
            <a:off x="3007907" y="6172200"/>
            <a:ext cx="18368186" cy="1371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defTabSz="1828800">
              <a:defRPr b="1" spc="1285" sz="9000">
                <a:solidFill>
                  <a:srgbClr val="FFFFFF"/>
                </a:solidFill>
                <a:latin typeface="Open Sans Condensed Light"/>
                <a:ea typeface="Open Sans Condensed Light"/>
                <a:cs typeface="Open Sans Condensed Light"/>
                <a:sym typeface="Open Sans Condensed Light"/>
              </a:defRPr>
            </a:lvl1pPr>
          </a:lstStyle>
          <a:p>
            <a:pPr/>
            <a:r>
              <a:t>Break</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1" name="Picture 2" descr="Picture 2"/>
          <p:cNvPicPr>
            <a:picLocks noChangeAspect="1"/>
          </p:cNvPicPr>
          <p:nvPr/>
        </p:nvPicPr>
        <p:blipFill>
          <a:blip r:embed="rId3">
            <a:extLst/>
          </a:blip>
          <a:stretch>
            <a:fillRect/>
          </a:stretch>
        </p:blipFill>
        <p:spPr>
          <a:xfrm>
            <a:off x="13403194" y="5828860"/>
            <a:ext cx="9249508" cy="4718669"/>
          </a:xfrm>
          <a:prstGeom prst="rect">
            <a:avLst/>
          </a:prstGeom>
          <a:ln w="12700">
            <a:miter lim="400000"/>
          </a:ln>
        </p:spPr>
      </p:pic>
      <p:sp>
        <p:nvSpPr>
          <p:cNvPr id="1132"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N-gram models</a:t>
            </a:r>
          </a:p>
        </p:txBody>
      </p:sp>
      <p:sp>
        <p:nvSpPr>
          <p:cNvPr id="1133"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34" name="Straight Connector 5"/>
          <p:cNvSpPr/>
          <p:nvPr/>
        </p:nvSpPr>
        <p:spPr>
          <a:xfrm flipH="1">
            <a:off x="12448778" y="5404162"/>
            <a:ext cx="1" cy="6028892"/>
          </a:xfrm>
          <a:prstGeom prst="line">
            <a:avLst/>
          </a:prstGeom>
          <a:ln w="38100">
            <a:solidFill>
              <a:srgbClr val="BFBFBF"/>
            </a:solidFill>
            <a:miter/>
          </a:ln>
        </p:spPr>
        <p:txBody>
          <a:bodyPr lIns="45718" tIns="45718" rIns="45718" bIns="45718"/>
          <a:lstStyle/>
          <a:p>
            <a:pPr/>
          </a:p>
        </p:txBody>
      </p:sp>
      <p:sp>
        <p:nvSpPr>
          <p:cNvPr id="1135" name="Oval 22"/>
          <p:cNvSpPr/>
          <p:nvPr/>
        </p:nvSpPr>
        <p:spPr>
          <a:xfrm>
            <a:off x="2235842" y="588808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36"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37"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Unigram model</a:t>
            </a:r>
            <a:r>
              <a:rPr b="0"/>
              <a:t>: each token/word is independently modeled.</a:t>
            </a:r>
          </a:p>
        </p:txBody>
      </p:sp>
      <p:sp>
        <p:nvSpPr>
          <p:cNvPr id="1138" name="Oval 32"/>
          <p:cNvSpPr/>
          <p:nvPr/>
        </p:nvSpPr>
        <p:spPr>
          <a:xfrm>
            <a:off x="2235842" y="818827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39" name="Rectangle 26"/>
          <p:cNvSpPr txBox="1"/>
          <p:nvPr/>
        </p:nvSpPr>
        <p:spPr>
          <a:xfrm>
            <a:off x="3797311" y="7749468"/>
            <a:ext cx="8148831"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Sentence S = </a:t>
            </a:r>
            <a:r>
              <a:rPr i="1"/>
              <a:t>"When the bough breaks, the cradle will fall." </a:t>
            </a:r>
          </a:p>
        </p:txBody>
      </p:sp>
      <p:sp>
        <p:nvSpPr>
          <p:cNvPr id="1140" name="Title 55"/>
          <p:cNvSpPr txBox="1"/>
          <p:nvPr>
            <p:ph type="title"/>
          </p:nvPr>
        </p:nvSpPr>
        <p:spPr>
          <a:prstGeom prst="rect">
            <a:avLst/>
          </a:prstGeom>
        </p:spPr>
        <p:txBody>
          <a:bodyPr/>
          <a:lstStyle/>
          <a:p>
            <a:pPr/>
            <a:r>
              <a:t>Large Language Models</a:t>
            </a:r>
          </a:p>
        </p:txBody>
      </p:sp>
      <p:sp>
        <p:nvSpPr>
          <p:cNvPr id="1141" name="Rectangle 23"/>
          <p:cNvSpPr/>
          <p:nvPr/>
        </p:nvSpPr>
        <p:spPr>
          <a:xfrm>
            <a:off x="3284689" y="7759435"/>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7"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08"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30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From static prompts to dynamic prompts</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12" name="Oval 22"/>
          <p:cNvSpPr/>
          <p:nvPr/>
        </p:nvSpPr>
        <p:spPr>
          <a:xfrm>
            <a:off x="2235842" y="6047437"/>
            <a:ext cx="801973"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13"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14" name="Rectangle 20"/>
          <p:cNvSpPr txBox="1"/>
          <p:nvPr/>
        </p:nvSpPr>
        <p:spPr>
          <a:xfrm>
            <a:off x="3705873" y="5747382"/>
            <a:ext cx="8255776"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Prompt management workflows that require dynamic prompts</a:t>
            </a:r>
          </a:p>
        </p:txBody>
      </p:sp>
      <p:sp>
        <p:nvSpPr>
          <p:cNvPr id="2315"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31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From static prompts to dynamic prompts</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8"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19"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320" name="Oval 22"/>
          <p:cNvSpPr/>
          <p:nvPr/>
        </p:nvSpPr>
        <p:spPr>
          <a:xfrm>
            <a:off x="2235842" y="6047437"/>
            <a:ext cx="801973"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21"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22" name="Rectangle 20"/>
          <p:cNvSpPr txBox="1"/>
          <p:nvPr/>
        </p:nvSpPr>
        <p:spPr>
          <a:xfrm>
            <a:off x="3705873" y="5747382"/>
            <a:ext cx="8255776"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Prompt management workflows that require dynamic prompts</a:t>
            </a:r>
          </a:p>
        </p:txBody>
      </p:sp>
      <p:sp>
        <p:nvSpPr>
          <p:cNvPr id="2323" name="Oval 32"/>
          <p:cNvSpPr/>
          <p:nvPr/>
        </p:nvSpPr>
        <p:spPr>
          <a:xfrm>
            <a:off x="2235842" y="9101294"/>
            <a:ext cx="801973"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24" name="Rectangle 26"/>
          <p:cNvSpPr txBox="1"/>
          <p:nvPr/>
        </p:nvSpPr>
        <p:spPr>
          <a:xfrm>
            <a:off x="3705873" y="8496437"/>
            <a:ext cx="7178575" cy="20116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This dynamics requirement leads to the need for creating certain types of abstractions</a:t>
            </a:r>
          </a:p>
        </p:txBody>
      </p:sp>
      <p:sp>
        <p:nvSpPr>
          <p:cNvPr id="2325" name="Rectangle 23"/>
          <p:cNvSpPr/>
          <p:nvPr/>
        </p:nvSpPr>
        <p:spPr>
          <a:xfrm>
            <a:off x="3328685" y="863978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26"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32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From static prompts to dynamic prompts</a:t>
            </a:r>
          </a:p>
        </p:txBody>
      </p:sp>
      <p:pic>
        <p:nvPicPr>
          <p:cNvPr id="2328" name="Picture 1" descr="Picture 1"/>
          <p:cNvPicPr>
            <a:picLocks noChangeAspect="1"/>
          </p:cNvPicPr>
          <p:nvPr/>
        </p:nvPicPr>
        <p:blipFill>
          <a:blip r:embed="rId2">
            <a:extLst/>
          </a:blip>
          <a:stretch>
            <a:fillRect/>
          </a:stretch>
        </p:blipFill>
        <p:spPr>
          <a:xfrm>
            <a:off x="13554321" y="4822647"/>
            <a:ext cx="8663901" cy="6486062"/>
          </a:xfrm>
          <a:prstGeom prst="rect">
            <a:avLst/>
          </a:prstGeom>
          <a:ln w="12700">
            <a:miter lim="400000"/>
          </a:ln>
        </p:spPr>
      </p:pic>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0"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31"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332" name="Oval 22"/>
          <p:cNvSpPr/>
          <p:nvPr/>
        </p:nvSpPr>
        <p:spPr>
          <a:xfrm>
            <a:off x="2235842" y="6047437"/>
            <a:ext cx="801973"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33" name="Rectangle 23"/>
          <p:cNvSpPr/>
          <p:nvPr/>
        </p:nvSpPr>
        <p:spPr>
          <a:xfrm>
            <a:off x="3326122" y="5585931"/>
            <a:ext cx="96566" cy="2621280"/>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34" name="Rectangle 20"/>
          <p:cNvSpPr txBox="1"/>
          <p:nvPr/>
        </p:nvSpPr>
        <p:spPr>
          <a:xfrm>
            <a:off x="3705873" y="5547361"/>
            <a:ext cx="8255776" cy="26212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Langchain is a framework that facilitates the creation and management of dynamic prompts and chaining between prompts.</a:t>
            </a:r>
          </a:p>
        </p:txBody>
      </p:sp>
      <p:sp>
        <p:nvSpPr>
          <p:cNvPr id="2335" name="Oval 32"/>
          <p:cNvSpPr/>
          <p:nvPr/>
        </p:nvSpPr>
        <p:spPr>
          <a:xfrm>
            <a:off x="2235842" y="9101294"/>
            <a:ext cx="801973"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36" name="Rectangle 26"/>
          <p:cNvSpPr txBox="1"/>
          <p:nvPr/>
        </p:nvSpPr>
        <p:spPr>
          <a:xfrm>
            <a:off x="3705873" y="8801237"/>
            <a:ext cx="7178575"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Main features:</a:t>
            </a:r>
            <a:r>
              <a:rPr b="0"/>
              <a:t> components and off-the-shelf-chains.</a:t>
            </a:r>
          </a:p>
        </p:txBody>
      </p:sp>
      <p:sp>
        <p:nvSpPr>
          <p:cNvPr id="2337" name="Rectangle 23"/>
          <p:cNvSpPr/>
          <p:nvPr/>
        </p:nvSpPr>
        <p:spPr>
          <a:xfrm>
            <a:off x="3328685" y="863978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38"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33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framework</a:t>
            </a:r>
          </a:p>
        </p:txBody>
      </p:sp>
      <p:pic>
        <p:nvPicPr>
          <p:cNvPr id="2340" name="Picture 5" descr="Picture 5"/>
          <p:cNvPicPr>
            <a:picLocks noChangeAspect="1"/>
          </p:cNvPicPr>
          <p:nvPr/>
        </p:nvPicPr>
        <p:blipFill>
          <a:blip r:embed="rId2">
            <a:extLst/>
          </a:blip>
          <a:stretch>
            <a:fillRect/>
          </a:stretch>
        </p:blipFill>
        <p:spPr>
          <a:xfrm>
            <a:off x="13319616" y="7168098"/>
            <a:ext cx="9133308" cy="1795161"/>
          </a:xfrm>
          <a:prstGeom prst="rect">
            <a:avLst/>
          </a:prstGeom>
          <a:ln w="12700">
            <a:miter lim="400000"/>
          </a:ln>
        </p:spPr>
      </p:pic>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2"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43"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34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8"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49"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35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
        <p:nvSpPr>
          <p:cNvPr id="2351" name="Oval 22"/>
          <p:cNvSpPr/>
          <p:nvPr/>
        </p:nvSpPr>
        <p:spPr>
          <a:xfrm>
            <a:off x="3016575" y="445438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52" name="Rectangle 23"/>
          <p:cNvSpPr/>
          <p:nvPr/>
        </p:nvSpPr>
        <p:spPr>
          <a:xfrm>
            <a:off x="4109420" y="4297672"/>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53" name="Rectangle 20"/>
          <p:cNvSpPr txBox="1"/>
          <p:nvPr/>
        </p:nvSpPr>
        <p:spPr>
          <a:xfrm>
            <a:off x="4578047" y="4459123"/>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Models:</a:t>
            </a:r>
            <a:r>
              <a:rPr b="0"/>
              <a:t> abstractions over the LLM APIs like the ChatGPT API.</a:t>
            </a: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7"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58"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35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
        <p:nvSpPr>
          <p:cNvPr id="2360" name="Oval 22"/>
          <p:cNvSpPr/>
          <p:nvPr/>
        </p:nvSpPr>
        <p:spPr>
          <a:xfrm>
            <a:off x="3016575" y="445438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61" name="Rectangle 23"/>
          <p:cNvSpPr/>
          <p:nvPr/>
        </p:nvSpPr>
        <p:spPr>
          <a:xfrm>
            <a:off x="4109420" y="4297672"/>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62" name="Rectangle 20"/>
          <p:cNvSpPr txBox="1"/>
          <p:nvPr/>
        </p:nvSpPr>
        <p:spPr>
          <a:xfrm>
            <a:off x="4578047" y="4459123"/>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Models:</a:t>
            </a:r>
            <a:r>
              <a:rPr b="0"/>
              <a:t> abstractions over the LLM APIs like the ChatGPT API.</a:t>
            </a:r>
          </a:p>
        </p:txBody>
      </p:sp>
      <p:sp>
        <p:nvSpPr>
          <p:cNvPr id="2363" name="Rectangle 31"/>
          <p:cNvSpPr/>
          <p:nvPr/>
        </p:nvSpPr>
        <p:spPr>
          <a:xfrm>
            <a:off x="4109420" y="6124914"/>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64" name="Oval 32"/>
          <p:cNvSpPr/>
          <p:nvPr/>
        </p:nvSpPr>
        <p:spPr>
          <a:xfrm>
            <a:off x="3016575" y="628273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65" name="Rectangle 26"/>
          <p:cNvSpPr txBox="1"/>
          <p:nvPr/>
        </p:nvSpPr>
        <p:spPr>
          <a:xfrm>
            <a:off x="4491733" y="6287473"/>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Prompts</a:t>
            </a:r>
            <a:r>
              <a:rPr b="0"/>
              <a:t>: “Prompt Templates” abstraction, output parsers.</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9"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70"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371"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
        <p:nvSpPr>
          <p:cNvPr id="2372" name="Oval 22"/>
          <p:cNvSpPr/>
          <p:nvPr/>
        </p:nvSpPr>
        <p:spPr>
          <a:xfrm>
            <a:off x="3016575" y="445438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73" name="Rectangle 23"/>
          <p:cNvSpPr/>
          <p:nvPr/>
        </p:nvSpPr>
        <p:spPr>
          <a:xfrm>
            <a:off x="4109420" y="4297672"/>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74" name="Rectangle 20"/>
          <p:cNvSpPr txBox="1"/>
          <p:nvPr/>
        </p:nvSpPr>
        <p:spPr>
          <a:xfrm>
            <a:off x="4578047" y="4459123"/>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Models:</a:t>
            </a:r>
            <a:r>
              <a:rPr b="0"/>
              <a:t> abstractions over the LLM APIs like the ChatGPT API.</a:t>
            </a:r>
          </a:p>
        </p:txBody>
      </p:sp>
      <p:sp>
        <p:nvSpPr>
          <p:cNvPr id="2375" name="Rectangle 31"/>
          <p:cNvSpPr/>
          <p:nvPr/>
        </p:nvSpPr>
        <p:spPr>
          <a:xfrm>
            <a:off x="4109420" y="6124914"/>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76" name="Oval 32"/>
          <p:cNvSpPr/>
          <p:nvPr/>
        </p:nvSpPr>
        <p:spPr>
          <a:xfrm>
            <a:off x="3016575" y="628273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77" name="Rectangle 26"/>
          <p:cNvSpPr txBox="1"/>
          <p:nvPr/>
        </p:nvSpPr>
        <p:spPr>
          <a:xfrm>
            <a:off x="4491733" y="6287473"/>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Prompts</a:t>
            </a:r>
            <a:r>
              <a:rPr b="0"/>
              <a:t>: “Prompt Templates” abstraction, output parsers.</a:t>
            </a:r>
          </a:p>
        </p:txBody>
      </p:sp>
      <p:sp>
        <p:nvSpPr>
          <p:cNvPr id="2378" name="Rectangle 26"/>
          <p:cNvSpPr txBox="1"/>
          <p:nvPr/>
        </p:nvSpPr>
        <p:spPr>
          <a:xfrm>
            <a:off x="4491733" y="7812136"/>
            <a:ext cx="16789378"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Indexes</a:t>
            </a:r>
            <a:r>
              <a:rPr b="0"/>
              <a:t>: </a:t>
            </a:r>
            <a:r>
              <a:rPr b="0"/>
              <a:t>Abstraction</a:t>
            </a:r>
            <a:r>
              <a:rPr b="0"/>
              <a:t> for interacting with documents (document loaders, text splitters, vector stores, retrievers).</a:t>
            </a:r>
          </a:p>
        </p:txBody>
      </p:sp>
      <p:sp>
        <p:nvSpPr>
          <p:cNvPr id="2379" name="Rectangle 37"/>
          <p:cNvSpPr/>
          <p:nvPr/>
        </p:nvSpPr>
        <p:spPr>
          <a:xfrm>
            <a:off x="4109420" y="795437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80" name="Oval 38"/>
          <p:cNvSpPr/>
          <p:nvPr/>
        </p:nvSpPr>
        <p:spPr>
          <a:xfrm>
            <a:off x="3016575" y="811219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4"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85"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38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
        <p:nvSpPr>
          <p:cNvPr id="2387" name="Oval 22"/>
          <p:cNvSpPr/>
          <p:nvPr/>
        </p:nvSpPr>
        <p:spPr>
          <a:xfrm>
            <a:off x="3016575" y="445438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88" name="Rectangle 23"/>
          <p:cNvSpPr/>
          <p:nvPr/>
        </p:nvSpPr>
        <p:spPr>
          <a:xfrm>
            <a:off x="4109420" y="4297672"/>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89" name="Rectangle 20"/>
          <p:cNvSpPr txBox="1"/>
          <p:nvPr/>
        </p:nvSpPr>
        <p:spPr>
          <a:xfrm>
            <a:off x="4578047" y="4459123"/>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Models:</a:t>
            </a:r>
            <a:r>
              <a:rPr b="0"/>
              <a:t> abstractions over the LLM APIs like the ChatGPT API.</a:t>
            </a:r>
          </a:p>
        </p:txBody>
      </p:sp>
      <p:sp>
        <p:nvSpPr>
          <p:cNvPr id="2390" name="Rectangle 31"/>
          <p:cNvSpPr/>
          <p:nvPr/>
        </p:nvSpPr>
        <p:spPr>
          <a:xfrm>
            <a:off x="4109420" y="6124914"/>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91" name="Oval 32"/>
          <p:cNvSpPr/>
          <p:nvPr/>
        </p:nvSpPr>
        <p:spPr>
          <a:xfrm>
            <a:off x="3016575" y="628273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92" name="Rectangle 26"/>
          <p:cNvSpPr txBox="1"/>
          <p:nvPr/>
        </p:nvSpPr>
        <p:spPr>
          <a:xfrm>
            <a:off x="4491733" y="6287473"/>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Prompts</a:t>
            </a:r>
            <a:r>
              <a:rPr b="0"/>
              <a:t>: “Prompt Templates” abstraction, output parsers.</a:t>
            </a:r>
          </a:p>
        </p:txBody>
      </p:sp>
      <p:sp>
        <p:nvSpPr>
          <p:cNvPr id="2393" name="Rectangle 26"/>
          <p:cNvSpPr txBox="1"/>
          <p:nvPr/>
        </p:nvSpPr>
        <p:spPr>
          <a:xfrm>
            <a:off x="4491733" y="7812136"/>
            <a:ext cx="16789378"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Indexes</a:t>
            </a:r>
            <a:r>
              <a:rPr b="0"/>
              <a:t>: </a:t>
            </a:r>
            <a:r>
              <a:rPr b="0"/>
              <a:t>Abstraction</a:t>
            </a:r>
            <a:r>
              <a:rPr b="0"/>
              <a:t> for interacting with documents (document loaders, text splitters, vector stores, retrievers).</a:t>
            </a:r>
          </a:p>
        </p:txBody>
      </p:sp>
      <p:sp>
        <p:nvSpPr>
          <p:cNvPr id="2394" name="Rectangle 37"/>
          <p:cNvSpPr/>
          <p:nvPr/>
        </p:nvSpPr>
        <p:spPr>
          <a:xfrm>
            <a:off x="4109420" y="795437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95" name="Oval 38"/>
          <p:cNvSpPr/>
          <p:nvPr/>
        </p:nvSpPr>
        <p:spPr>
          <a:xfrm>
            <a:off x="3016575" y="811219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96" name="Rectangle 37"/>
          <p:cNvSpPr/>
          <p:nvPr/>
        </p:nvSpPr>
        <p:spPr>
          <a:xfrm>
            <a:off x="4152574" y="9783836"/>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397" name="Oval 38"/>
          <p:cNvSpPr/>
          <p:nvPr/>
        </p:nvSpPr>
        <p:spPr>
          <a:xfrm>
            <a:off x="3059732" y="994165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398" name="Rectangle 26"/>
          <p:cNvSpPr txBox="1"/>
          <p:nvPr/>
        </p:nvSpPr>
        <p:spPr>
          <a:xfrm>
            <a:off x="4534888" y="9946395"/>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Chains</a:t>
            </a:r>
            <a:r>
              <a:rPr b="0"/>
              <a:t>: Combination of prompt, LLM and output parsing</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2" name="Rectangle 26"/>
          <p:cNvSpPr txBox="1"/>
          <p:nvPr/>
        </p:nvSpPr>
        <p:spPr>
          <a:xfrm>
            <a:off x="3146145" y="11612578"/>
            <a:ext cx="18091710" cy="640077"/>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3000">
                <a:solidFill>
                  <a:srgbClr val="151515"/>
                </a:solidFill>
                <a:latin typeface="Open Sans Condensed Light"/>
                <a:ea typeface="Open Sans Condensed Light"/>
                <a:cs typeface="Open Sans Condensed Light"/>
                <a:sym typeface="Open Sans Condensed Light"/>
              </a:defRPr>
            </a:lvl1pPr>
          </a:lstStyle>
          <a:p>
            <a:pPr/>
            <a:r>
              <a:t>Agents are outside the scope of this live-training</a:t>
            </a:r>
          </a:p>
        </p:txBody>
      </p:sp>
      <p:sp>
        <p:nvSpPr>
          <p:cNvPr id="2403"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04" name="Title 55"/>
          <p:cNvSpPr txBox="1"/>
          <p:nvPr>
            <p:ph type="title"/>
          </p:nvPr>
        </p:nvSpPr>
        <p:spPr>
          <a:prstGeom prst="rect">
            <a:avLst/>
          </a:prstGeom>
        </p:spPr>
        <p:txBody>
          <a:bodyPr/>
          <a:lstStyle>
            <a:lvl1pPr>
              <a:defRPr>
                <a:solidFill>
                  <a:srgbClr val="151515"/>
                </a:solidFill>
              </a:defRPr>
            </a:lvl1pPr>
          </a:lstStyle>
          <a:p>
            <a:pPr/>
            <a:r>
              <a:t>Langchain for LLM App Development </a:t>
            </a:r>
          </a:p>
        </p:txBody>
      </p:sp>
      <p:sp>
        <p:nvSpPr>
          <p:cNvPr id="2405"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components</a:t>
            </a:r>
          </a:p>
        </p:txBody>
      </p:sp>
      <p:sp>
        <p:nvSpPr>
          <p:cNvPr id="2406" name="Oval 22"/>
          <p:cNvSpPr/>
          <p:nvPr/>
        </p:nvSpPr>
        <p:spPr>
          <a:xfrm>
            <a:off x="3016575" y="445438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07" name="Rectangle 23"/>
          <p:cNvSpPr/>
          <p:nvPr/>
        </p:nvSpPr>
        <p:spPr>
          <a:xfrm>
            <a:off x="4109420" y="4297672"/>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08" name="Rectangle 20"/>
          <p:cNvSpPr txBox="1"/>
          <p:nvPr/>
        </p:nvSpPr>
        <p:spPr>
          <a:xfrm>
            <a:off x="4578047" y="4459123"/>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Models:</a:t>
            </a:r>
            <a:r>
              <a:rPr b="0"/>
              <a:t> abstractions over the LLM APIs like the ChatGPT API.</a:t>
            </a:r>
          </a:p>
        </p:txBody>
      </p:sp>
      <p:sp>
        <p:nvSpPr>
          <p:cNvPr id="2409" name="Rectangle 31"/>
          <p:cNvSpPr/>
          <p:nvPr/>
        </p:nvSpPr>
        <p:spPr>
          <a:xfrm>
            <a:off x="4109420" y="6124914"/>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10" name="Oval 32"/>
          <p:cNvSpPr/>
          <p:nvPr/>
        </p:nvSpPr>
        <p:spPr>
          <a:xfrm>
            <a:off x="3016575" y="628273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11" name="Rectangle 26"/>
          <p:cNvSpPr txBox="1"/>
          <p:nvPr/>
        </p:nvSpPr>
        <p:spPr>
          <a:xfrm>
            <a:off x="4491733" y="6287473"/>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Prompts</a:t>
            </a:r>
            <a:r>
              <a:rPr b="0"/>
              <a:t>: “Prompt Templates” abstraction, output parsers.</a:t>
            </a:r>
          </a:p>
        </p:txBody>
      </p:sp>
      <p:sp>
        <p:nvSpPr>
          <p:cNvPr id="2412" name="Rectangle 26"/>
          <p:cNvSpPr txBox="1"/>
          <p:nvPr/>
        </p:nvSpPr>
        <p:spPr>
          <a:xfrm>
            <a:off x="4491733" y="7812136"/>
            <a:ext cx="16789378"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Indexes</a:t>
            </a:r>
            <a:r>
              <a:rPr b="0"/>
              <a:t>: </a:t>
            </a:r>
            <a:r>
              <a:rPr b="0"/>
              <a:t>Abstraction</a:t>
            </a:r>
            <a:r>
              <a:rPr b="0"/>
              <a:t> for interacting with documents (document loaders, text splitters, vector stores, retrievers).</a:t>
            </a:r>
          </a:p>
        </p:txBody>
      </p:sp>
      <p:sp>
        <p:nvSpPr>
          <p:cNvPr id="2413" name="Rectangle 37"/>
          <p:cNvSpPr/>
          <p:nvPr/>
        </p:nvSpPr>
        <p:spPr>
          <a:xfrm>
            <a:off x="4109420" y="795437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14" name="Oval 38"/>
          <p:cNvSpPr/>
          <p:nvPr/>
        </p:nvSpPr>
        <p:spPr>
          <a:xfrm>
            <a:off x="3016575" y="811219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15" name="Rectangle 37"/>
          <p:cNvSpPr/>
          <p:nvPr/>
        </p:nvSpPr>
        <p:spPr>
          <a:xfrm>
            <a:off x="4152574" y="9783836"/>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16" name="Oval 38"/>
          <p:cNvSpPr/>
          <p:nvPr/>
        </p:nvSpPr>
        <p:spPr>
          <a:xfrm>
            <a:off x="3059732" y="994165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17" name="Rectangle 26"/>
          <p:cNvSpPr txBox="1"/>
          <p:nvPr/>
        </p:nvSpPr>
        <p:spPr>
          <a:xfrm>
            <a:off x="4534888" y="9946395"/>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mj-lt"/>
                <a:ea typeface="+mj-ea"/>
                <a:cs typeface="+mj-cs"/>
                <a:sym typeface="Helvetica"/>
              </a:defRPr>
            </a:pPr>
            <a:r>
              <a:t>Chains</a:t>
            </a:r>
            <a:r>
              <a:rPr b="0"/>
              <a:t>: Combination of prompt, LLM and output parsing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5"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46" name="Straight Connector 5"/>
          <p:cNvSpPr/>
          <p:nvPr/>
        </p:nvSpPr>
        <p:spPr>
          <a:xfrm flipH="1">
            <a:off x="12448778" y="5404162"/>
            <a:ext cx="1" cy="6028892"/>
          </a:xfrm>
          <a:prstGeom prst="line">
            <a:avLst/>
          </a:prstGeom>
          <a:ln w="38100">
            <a:solidFill>
              <a:srgbClr val="BFBFBF"/>
            </a:solidFill>
            <a:miter/>
          </a:ln>
        </p:spPr>
        <p:txBody>
          <a:bodyPr lIns="45718" tIns="45718" rIns="45718" bIns="45718"/>
          <a:lstStyle/>
          <a:p>
            <a:pPr/>
          </a:p>
        </p:txBody>
      </p:sp>
      <p:pic>
        <p:nvPicPr>
          <p:cNvPr id="1147" name="Picture 3" descr="Picture 3"/>
          <p:cNvPicPr>
            <a:picLocks noChangeAspect="1"/>
          </p:cNvPicPr>
          <p:nvPr/>
        </p:nvPicPr>
        <p:blipFill>
          <a:blip r:embed="rId2">
            <a:extLst/>
          </a:blip>
          <a:stretch>
            <a:fillRect/>
          </a:stretch>
        </p:blipFill>
        <p:spPr>
          <a:xfrm>
            <a:off x="1406827" y="11827992"/>
            <a:ext cx="21304740" cy="587587"/>
          </a:xfrm>
          <a:prstGeom prst="rect">
            <a:avLst/>
          </a:prstGeom>
          <a:ln w="12700">
            <a:miter lim="400000"/>
          </a:ln>
        </p:spPr>
      </p:pic>
      <p:sp>
        <p:nvSpPr>
          <p:cNvPr id="1148"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N-gram models</a:t>
            </a:r>
          </a:p>
        </p:txBody>
      </p:sp>
      <p:sp>
        <p:nvSpPr>
          <p:cNvPr id="1149" name="Title 55"/>
          <p:cNvSpPr txBox="1"/>
          <p:nvPr>
            <p:ph type="title"/>
          </p:nvPr>
        </p:nvSpPr>
        <p:spPr>
          <a:prstGeom prst="rect">
            <a:avLst/>
          </a:prstGeom>
        </p:spPr>
        <p:txBody>
          <a:bodyPr/>
          <a:lstStyle/>
          <a:p>
            <a:pPr/>
            <a:r>
              <a:t>Large Language Models</a:t>
            </a:r>
          </a:p>
        </p:txBody>
      </p:sp>
      <p:pic>
        <p:nvPicPr>
          <p:cNvPr id="1150" name="Picture 2" descr="Picture 2"/>
          <p:cNvPicPr>
            <a:picLocks noChangeAspect="1"/>
          </p:cNvPicPr>
          <p:nvPr/>
        </p:nvPicPr>
        <p:blipFill>
          <a:blip r:embed="rId3">
            <a:extLst/>
          </a:blip>
          <a:stretch>
            <a:fillRect/>
          </a:stretch>
        </p:blipFill>
        <p:spPr>
          <a:xfrm>
            <a:off x="13344827" y="6470886"/>
            <a:ext cx="9249508" cy="4718669"/>
          </a:xfrm>
          <a:prstGeom prst="rect">
            <a:avLst/>
          </a:prstGeom>
          <a:ln w="12700">
            <a:miter lim="400000"/>
          </a:ln>
        </p:spPr>
      </p:pic>
      <p:pic>
        <p:nvPicPr>
          <p:cNvPr id="1151" name="Picture 4" descr="Picture 4"/>
          <p:cNvPicPr>
            <a:picLocks noChangeAspect="1"/>
          </p:cNvPicPr>
          <p:nvPr/>
        </p:nvPicPr>
        <p:blipFill>
          <a:blip r:embed="rId4">
            <a:extLst/>
          </a:blip>
          <a:srcRect l="5923" t="9366" r="5749" b="9641"/>
          <a:stretch>
            <a:fillRect/>
          </a:stretch>
        </p:blipFill>
        <p:spPr>
          <a:xfrm>
            <a:off x="1266519" y="5342946"/>
            <a:ext cx="10626785" cy="6149238"/>
          </a:xfrm>
          <a:prstGeom prst="rect">
            <a:avLst/>
          </a:prstGeom>
          <a:ln w="12700">
            <a:miter lim="400000"/>
          </a:ln>
        </p:spPr>
      </p:pic>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22"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423"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Models, Prompts and Output Parsers</a:t>
            </a:r>
          </a:p>
        </p:txBody>
      </p:sp>
      <p:sp>
        <p:nvSpPr>
          <p:cNvPr id="2424" name="TextBox 1"/>
          <p:cNvSpPr txBox="1"/>
          <p:nvPr/>
        </p:nvSpPr>
        <p:spPr>
          <a:xfrm>
            <a:off x="9437828" y="6468872"/>
            <a:ext cx="5508344" cy="778253"/>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6"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27"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428"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29"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3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31"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grpSp>
        <p:nvGrpSpPr>
          <p:cNvPr id="2438" name="Group"/>
          <p:cNvGrpSpPr/>
          <p:nvPr/>
        </p:nvGrpSpPr>
        <p:grpSpPr>
          <a:xfrm>
            <a:off x="14996776" y="6511855"/>
            <a:ext cx="6664761" cy="3107642"/>
            <a:chOff x="0" y="-1"/>
            <a:chExt cx="6664759" cy="3107640"/>
          </a:xfrm>
        </p:grpSpPr>
        <p:sp>
          <p:nvSpPr>
            <p:cNvPr id="2432" name="Rectangle: Rounded Corners 1"/>
            <p:cNvSpPr/>
            <p:nvPr/>
          </p:nvSpPr>
          <p:spPr>
            <a:xfrm rot="20940000">
              <a:off x="94520" y="249944"/>
              <a:ext cx="1983876"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33" name="Rectangle: Rounded Corners 2"/>
            <p:cNvSpPr/>
            <p:nvPr/>
          </p:nvSpPr>
          <p:spPr>
            <a:xfrm rot="960000">
              <a:off x="1748804" y="250524"/>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34" name="Rectangle: Rounded Corners 3"/>
            <p:cNvSpPr/>
            <p:nvPr/>
          </p:nvSpPr>
          <p:spPr>
            <a:xfrm rot="20640000">
              <a:off x="3286355" y="328928"/>
              <a:ext cx="1983877"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35" name="Rectangle: Rounded Corners 4"/>
            <p:cNvSpPr/>
            <p:nvPr/>
          </p:nvSpPr>
          <p:spPr>
            <a:xfrm rot="960000">
              <a:off x="4395891" y="251689"/>
              <a:ext cx="1983876"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36" name="Rectangle 20"/>
            <p:cNvSpPr txBox="1"/>
            <p:nvPr/>
          </p:nvSpPr>
          <p:spPr>
            <a:xfrm>
              <a:off x="921010" y="2315163"/>
              <a:ext cx="4953779" cy="7924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lgn="l" defTabSz="1828800">
                <a:defRPr sz="4000">
                  <a:solidFill>
                    <a:srgbClr val="151515"/>
                  </a:solidFill>
                  <a:latin typeface="Open Sans Condensed Light"/>
                  <a:ea typeface="Open Sans Condensed Light"/>
                  <a:cs typeface="Open Sans Condensed Light"/>
                  <a:sym typeface="Open Sans Condensed Light"/>
                </a:defRPr>
              </a:lvl1pPr>
            </a:lstStyle>
            <a:p>
              <a:pPr/>
              <a:r>
                <a:t>Chains of Prompts</a:t>
              </a:r>
            </a:p>
          </p:txBody>
        </p:sp>
        <p:sp>
          <p:nvSpPr>
            <p:cNvPr id="2437" name="Straight Arrow Connector 8"/>
            <p:cNvSpPr/>
            <p:nvPr/>
          </p:nvSpPr>
          <p:spPr>
            <a:xfrm flipV="1">
              <a:off x="139734" y="2064446"/>
              <a:ext cx="6525025" cy="21389"/>
            </a:xfrm>
            <a:prstGeom prst="line">
              <a:avLst/>
            </a:prstGeom>
            <a:noFill/>
            <a:ln w="57150" cap="flat">
              <a:solidFill>
                <a:srgbClr val="000000"/>
              </a:solidFill>
              <a:prstDash val="solid"/>
              <a:miter lim="400000"/>
              <a:tailEnd type="triangle" w="med" len="med"/>
            </a:ln>
            <a:effectLst/>
          </p:spPr>
          <p:txBody>
            <a:bodyPr wrap="square" lIns="45718" tIns="45718" rIns="45718" bIns="45718" numCol="1" anchor="t">
              <a:noAutofit/>
            </a:bodyPr>
            <a:lstStyle/>
            <a:p>
              <a:pPr/>
            </a:p>
          </p:txBody>
        </p:sp>
      </p:grpSp>
      <p:sp>
        <p:nvSpPr>
          <p:cNvPr id="2439"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451" name="Group"/>
          <p:cNvGrpSpPr/>
          <p:nvPr/>
        </p:nvGrpSpPr>
        <p:grpSpPr>
          <a:xfrm>
            <a:off x="12949531" y="6511855"/>
            <a:ext cx="10504559" cy="3107642"/>
            <a:chOff x="0" y="-1"/>
            <a:chExt cx="10504557" cy="3107641"/>
          </a:xfrm>
        </p:grpSpPr>
        <p:sp>
          <p:nvSpPr>
            <p:cNvPr id="2441" name="Rectangle: Rounded Corners 1"/>
            <p:cNvSpPr/>
            <p:nvPr/>
          </p:nvSpPr>
          <p:spPr>
            <a:xfrm rot="20940000">
              <a:off x="2120050" y="249944"/>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42" name="Rectangle: Rounded Corners 2"/>
            <p:cNvSpPr/>
            <p:nvPr/>
          </p:nvSpPr>
          <p:spPr>
            <a:xfrm rot="960000">
              <a:off x="3774333" y="250524"/>
              <a:ext cx="1983876"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43" name="Rectangle: Rounded Corners 3"/>
            <p:cNvSpPr/>
            <p:nvPr/>
          </p:nvSpPr>
          <p:spPr>
            <a:xfrm rot="20640000">
              <a:off x="5311885" y="328928"/>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44" name="Rectangle: Rounded Corners 4"/>
            <p:cNvSpPr/>
            <p:nvPr/>
          </p:nvSpPr>
          <p:spPr>
            <a:xfrm rot="960000">
              <a:off x="6421420" y="251689"/>
              <a:ext cx="1983876"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45" name="Rectangle 20"/>
            <p:cNvSpPr txBox="1"/>
            <p:nvPr/>
          </p:nvSpPr>
          <p:spPr>
            <a:xfrm>
              <a:off x="2946539" y="2315163"/>
              <a:ext cx="4953778" cy="7924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lgn="l" defTabSz="1828800">
                <a:defRPr sz="4000">
                  <a:solidFill>
                    <a:srgbClr val="151515"/>
                  </a:solidFill>
                  <a:latin typeface="Open Sans Condensed Light"/>
                  <a:ea typeface="Open Sans Condensed Light"/>
                  <a:cs typeface="Open Sans Condensed Light"/>
                  <a:sym typeface="Open Sans Condensed Light"/>
                </a:defRPr>
              </a:lvl1pPr>
            </a:lstStyle>
            <a:p>
              <a:pPr/>
              <a:r>
                <a:t>Sequence of Chains</a:t>
              </a:r>
            </a:p>
          </p:txBody>
        </p:sp>
        <p:sp>
          <p:nvSpPr>
            <p:cNvPr id="2446" name="Straight Arrow Connector 8"/>
            <p:cNvSpPr/>
            <p:nvPr/>
          </p:nvSpPr>
          <p:spPr>
            <a:xfrm flipV="1">
              <a:off x="2165263" y="2064446"/>
              <a:ext cx="6525026" cy="21389"/>
            </a:xfrm>
            <a:prstGeom prst="line">
              <a:avLst/>
            </a:prstGeom>
            <a:noFill/>
            <a:ln w="57150" cap="flat">
              <a:solidFill>
                <a:srgbClr val="000000"/>
              </a:solidFill>
              <a:prstDash val="solid"/>
              <a:miter lim="400000"/>
              <a:tailEnd type="triangle" w="med" len="med"/>
            </a:ln>
            <a:effectLst/>
          </p:spPr>
          <p:txBody>
            <a:bodyPr wrap="square" lIns="45718" tIns="45718" rIns="45718" bIns="45718" numCol="1" anchor="t">
              <a:noAutofit/>
            </a:bodyPr>
            <a:lstStyle/>
            <a:p>
              <a:pPr/>
            </a:p>
          </p:txBody>
        </p:sp>
        <p:sp>
          <p:nvSpPr>
            <p:cNvPr id="2447" name="Rectangle: Rounded Corners 9"/>
            <p:cNvSpPr/>
            <p:nvPr/>
          </p:nvSpPr>
          <p:spPr>
            <a:xfrm>
              <a:off x="0" y="697998"/>
              <a:ext cx="1671260" cy="986386"/>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48" name="Rectangle 20"/>
            <p:cNvSpPr txBox="1"/>
            <p:nvPr/>
          </p:nvSpPr>
          <p:spPr>
            <a:xfrm>
              <a:off x="246877" y="888288"/>
              <a:ext cx="1163317" cy="6654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lgn="l" defTabSz="1828800">
                <a:defRPr sz="3200">
                  <a:solidFill>
                    <a:srgbClr val="151515"/>
                  </a:solidFill>
                  <a:latin typeface="Open Sans Condensed Light"/>
                  <a:ea typeface="Open Sans Condensed Light"/>
                  <a:cs typeface="Open Sans Condensed Light"/>
                  <a:sym typeface="Open Sans Condensed Light"/>
                </a:defRPr>
              </a:lvl1pPr>
            </a:lstStyle>
            <a:p>
              <a:pPr/>
              <a:r>
                <a:t>input</a:t>
              </a:r>
            </a:p>
          </p:txBody>
        </p:sp>
        <p:sp>
          <p:nvSpPr>
            <p:cNvPr id="2449" name="Rectangle: Rounded Corners 23"/>
            <p:cNvSpPr/>
            <p:nvPr/>
          </p:nvSpPr>
          <p:spPr>
            <a:xfrm>
              <a:off x="8833298" y="776400"/>
              <a:ext cx="1671261" cy="986386"/>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50" name="Rectangle 20"/>
            <p:cNvSpPr txBox="1"/>
            <p:nvPr/>
          </p:nvSpPr>
          <p:spPr>
            <a:xfrm>
              <a:off x="8963444" y="927614"/>
              <a:ext cx="1397778" cy="6654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lgn="l" defTabSz="1828800">
                <a:defRPr sz="3200">
                  <a:solidFill>
                    <a:srgbClr val="151515"/>
                  </a:solidFill>
                  <a:latin typeface="Open Sans Condensed Light"/>
                  <a:ea typeface="Open Sans Condensed Light"/>
                  <a:cs typeface="Open Sans Condensed Light"/>
                  <a:sym typeface="Open Sans Condensed Light"/>
                </a:defRPr>
              </a:lvl1pPr>
            </a:lstStyle>
            <a:p>
              <a:pPr/>
              <a:r>
                <a:t>output</a:t>
              </a:r>
            </a:p>
          </p:txBody>
        </p:sp>
      </p:grpSp>
      <p:sp>
        <p:nvSpPr>
          <p:cNvPr id="2452"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53"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454"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55"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5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57"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458"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59"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000">
                <a:solidFill>
                  <a:srgbClr val="404040"/>
                </a:solidFill>
                <a:latin typeface="Open Sans Condensed Light"/>
                <a:ea typeface="Open Sans Condensed Light"/>
                <a:cs typeface="Open Sans Condensed Light"/>
                <a:sym typeface="Open Sans Condensed Light"/>
              </a:defRPr>
            </a:lvl1pPr>
          </a:lstStyle>
          <a:p>
            <a:pPr/>
            <a:r>
              <a:t>SimpleSequentialChain: single input/output</a:t>
            </a:r>
          </a:p>
        </p:txBody>
      </p:sp>
      <p:sp>
        <p:nvSpPr>
          <p:cNvPr id="2460"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61"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480" name="Group"/>
          <p:cNvGrpSpPr/>
          <p:nvPr/>
        </p:nvGrpSpPr>
        <p:grpSpPr>
          <a:xfrm>
            <a:off x="12986084" y="6101522"/>
            <a:ext cx="10664916" cy="3928314"/>
            <a:chOff x="0" y="0"/>
            <a:chExt cx="10664916" cy="3928313"/>
          </a:xfrm>
        </p:grpSpPr>
        <p:sp>
          <p:nvSpPr>
            <p:cNvPr id="2463" name="Rectangle: Rounded Corners 5"/>
            <p:cNvSpPr/>
            <p:nvPr/>
          </p:nvSpPr>
          <p:spPr>
            <a:xfrm>
              <a:off x="3109715" y="10439"/>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64" name="Rectangle: Rounded Corners 6"/>
            <p:cNvSpPr/>
            <p:nvPr/>
          </p:nvSpPr>
          <p:spPr>
            <a:xfrm>
              <a:off x="3100272" y="2746544"/>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65" name="Rectangle: Rounded Corners 9"/>
            <p:cNvSpPr/>
            <p:nvPr/>
          </p:nvSpPr>
          <p:spPr>
            <a:xfrm>
              <a:off x="5118120" y="0"/>
              <a:ext cx="1983876" cy="1181769"/>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66" name="Rectangle: Rounded Corners 19"/>
            <p:cNvSpPr/>
            <p:nvPr/>
          </p:nvSpPr>
          <p:spPr>
            <a:xfrm>
              <a:off x="-1" y="1520475"/>
              <a:ext cx="1671261" cy="986387"/>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67" name="TextBox 21"/>
            <p:cNvSpPr txBox="1"/>
            <p:nvPr/>
          </p:nvSpPr>
          <p:spPr>
            <a:xfrm>
              <a:off x="246875" y="1710765"/>
              <a:ext cx="1163317"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input</a:t>
              </a:r>
            </a:p>
          </p:txBody>
        </p:sp>
        <p:sp>
          <p:nvSpPr>
            <p:cNvPr id="2468" name="Rectangle: Rounded Corners 22"/>
            <p:cNvSpPr/>
            <p:nvPr/>
          </p:nvSpPr>
          <p:spPr>
            <a:xfrm>
              <a:off x="8993656" y="930717"/>
              <a:ext cx="1671260" cy="986386"/>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69" name="TextBox 23"/>
            <p:cNvSpPr txBox="1"/>
            <p:nvPr/>
          </p:nvSpPr>
          <p:spPr>
            <a:xfrm>
              <a:off x="9123800" y="1081931"/>
              <a:ext cx="1397778"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output</a:t>
              </a:r>
            </a:p>
          </p:txBody>
        </p:sp>
        <p:sp>
          <p:nvSpPr>
            <p:cNvPr id="2470" name="Arrow: Right 24"/>
            <p:cNvSpPr/>
            <p:nvPr/>
          </p:nvSpPr>
          <p:spPr>
            <a:xfrm rot="19500000">
              <a:off x="2097871" y="1158596"/>
              <a:ext cx="978410" cy="484634"/>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71" name="Arrow: Right 25"/>
            <p:cNvSpPr/>
            <p:nvPr/>
          </p:nvSpPr>
          <p:spPr>
            <a:xfrm rot="1980000">
              <a:off x="2098454" y="2521052"/>
              <a:ext cx="978410" cy="484634"/>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72" name="TextBox 26"/>
            <p:cNvSpPr txBox="1"/>
            <p:nvPr/>
          </p:nvSpPr>
          <p:spPr>
            <a:xfrm>
              <a:off x="3301776" y="2995399"/>
              <a:ext cx="1593162"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chain 3</a:t>
              </a:r>
            </a:p>
          </p:txBody>
        </p:sp>
        <p:sp>
          <p:nvSpPr>
            <p:cNvPr id="2473" name="TextBox 27"/>
            <p:cNvSpPr txBox="1"/>
            <p:nvPr/>
          </p:nvSpPr>
          <p:spPr>
            <a:xfrm>
              <a:off x="3302359" y="311145"/>
              <a:ext cx="1593162"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chain 1</a:t>
              </a:r>
            </a:p>
          </p:txBody>
        </p:sp>
        <p:sp>
          <p:nvSpPr>
            <p:cNvPr id="2474" name="TextBox 28"/>
            <p:cNvSpPr txBox="1"/>
            <p:nvPr/>
          </p:nvSpPr>
          <p:spPr>
            <a:xfrm>
              <a:off x="5306838" y="272816"/>
              <a:ext cx="1593162" cy="65409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chain 2</a:t>
              </a:r>
            </a:p>
          </p:txBody>
        </p:sp>
        <p:sp>
          <p:nvSpPr>
            <p:cNvPr id="2475" name="Arrow: Right 29"/>
            <p:cNvSpPr/>
            <p:nvPr/>
          </p:nvSpPr>
          <p:spPr>
            <a:xfrm rot="2940000">
              <a:off x="6222982" y="1606649"/>
              <a:ext cx="978410" cy="484635"/>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76" name="Arrow: Right 30"/>
            <p:cNvSpPr/>
            <p:nvPr/>
          </p:nvSpPr>
          <p:spPr>
            <a:xfrm>
              <a:off x="5503717" y="3085839"/>
              <a:ext cx="978410" cy="484633"/>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77" name="Rectangle: Rounded Corners 40"/>
            <p:cNvSpPr/>
            <p:nvPr/>
          </p:nvSpPr>
          <p:spPr>
            <a:xfrm>
              <a:off x="6719544" y="2700944"/>
              <a:ext cx="1983875"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78" name="TextBox 41"/>
            <p:cNvSpPr txBox="1"/>
            <p:nvPr/>
          </p:nvSpPr>
          <p:spPr>
            <a:xfrm>
              <a:off x="6921049" y="2976525"/>
              <a:ext cx="1593162"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chain 4</a:t>
              </a:r>
            </a:p>
          </p:txBody>
        </p:sp>
        <p:sp>
          <p:nvSpPr>
            <p:cNvPr id="2479" name="Arrow: Right 42"/>
            <p:cNvSpPr/>
            <p:nvPr/>
          </p:nvSpPr>
          <p:spPr>
            <a:xfrm rot="19500000">
              <a:off x="8726072" y="2040620"/>
              <a:ext cx="978410" cy="484634"/>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grpSp>
      <p:sp>
        <p:nvSpPr>
          <p:cNvPr id="248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82"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483"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84"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85"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8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LLMChain &amp; Sequential Chains</a:t>
            </a:r>
          </a:p>
        </p:txBody>
      </p:sp>
      <p:sp>
        <p:nvSpPr>
          <p:cNvPr id="2487"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488"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89"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90"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SimpleSequentialChain: single input/output</a:t>
            </a:r>
          </a:p>
        </p:txBody>
      </p:sp>
      <p:sp>
        <p:nvSpPr>
          <p:cNvPr id="2491" name="Oval 22"/>
          <p:cNvSpPr/>
          <p:nvPr/>
        </p:nvSpPr>
        <p:spPr>
          <a:xfrm>
            <a:off x="2222219" y="10351372"/>
            <a:ext cx="801973"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92" name="Rectangle 23"/>
          <p:cNvSpPr/>
          <p:nvPr/>
        </p:nvSpPr>
        <p:spPr>
          <a:xfrm>
            <a:off x="3312500" y="9889865"/>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93" name="Rectangle 20"/>
          <p:cNvSpPr txBox="1"/>
          <p:nvPr/>
        </p:nvSpPr>
        <p:spPr>
          <a:xfrm>
            <a:off x="3692249" y="10051315"/>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000">
                <a:solidFill>
                  <a:srgbClr val="404040"/>
                </a:solidFill>
                <a:latin typeface="Open Sans Condensed Light"/>
                <a:ea typeface="Open Sans Condensed Light"/>
                <a:cs typeface="Open Sans Condensed Light"/>
                <a:sym typeface="Open Sans Condensed Light"/>
              </a:defRPr>
            </a:lvl1pPr>
          </a:lstStyle>
          <a:p>
            <a:pPr/>
            <a:r>
              <a:t>SequentialChain: multiple inputs/outputs</a:t>
            </a:r>
          </a:p>
        </p:txBody>
      </p:sp>
      <p:sp>
        <p:nvSpPr>
          <p:cNvPr id="2494" name="TextBox 1"/>
          <p:cNvSpPr txBox="1"/>
          <p:nvPr/>
        </p:nvSpPr>
        <p:spPr>
          <a:xfrm>
            <a:off x="9694606" y="11785058"/>
            <a:ext cx="5508344" cy="778254"/>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6"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497"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498"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499"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00"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501"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502"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grpSp>
        <p:nvGrpSpPr>
          <p:cNvPr id="2509" name="Group"/>
          <p:cNvGrpSpPr/>
          <p:nvPr/>
        </p:nvGrpSpPr>
        <p:grpSpPr>
          <a:xfrm>
            <a:off x="14689607" y="6246956"/>
            <a:ext cx="7024407" cy="3637445"/>
            <a:chOff x="0" y="0"/>
            <a:chExt cx="7024406" cy="3637444"/>
          </a:xfrm>
        </p:grpSpPr>
        <p:sp>
          <p:nvSpPr>
            <p:cNvPr id="2503" name="Rectangle: Rounded Corners 34"/>
            <p:cNvSpPr/>
            <p:nvPr/>
          </p:nvSpPr>
          <p:spPr>
            <a:xfrm>
              <a:off x="-1" y="1257467"/>
              <a:ext cx="1983876" cy="118177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04" name="TextBox 36"/>
            <p:cNvSpPr txBox="1"/>
            <p:nvPr/>
          </p:nvSpPr>
          <p:spPr>
            <a:xfrm>
              <a:off x="192644" y="1558173"/>
              <a:ext cx="1593162" cy="6540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t">
              <a:spAutoFit/>
            </a:bodyPr>
            <a:lstStyle>
              <a:lvl1pPr>
                <a:defRPr sz="3200">
                  <a:solidFill>
                    <a:srgbClr val="151515"/>
                  </a:solidFill>
                </a:defRPr>
              </a:lvl1pPr>
            </a:lstStyle>
            <a:p>
              <a:pPr/>
              <a:r>
                <a:t>LLM</a:t>
              </a:r>
            </a:p>
          </p:txBody>
        </p:sp>
        <p:pic>
          <p:nvPicPr>
            <p:cNvPr id="2505" name="Graphic 39" descr="Graphic 39"/>
            <p:cNvPicPr>
              <a:picLocks noChangeAspect="1"/>
            </p:cNvPicPr>
            <p:nvPr/>
          </p:nvPicPr>
          <p:blipFill>
            <a:blip r:embed="rId2">
              <a:extLst/>
            </a:blip>
            <a:stretch>
              <a:fillRect/>
            </a:stretch>
          </p:blipFill>
          <p:spPr>
            <a:xfrm>
              <a:off x="3630676" y="0"/>
              <a:ext cx="3393731" cy="3637445"/>
            </a:xfrm>
            <a:prstGeom prst="rect">
              <a:avLst/>
            </a:prstGeom>
            <a:ln w="12700" cap="flat">
              <a:noFill/>
              <a:miter lim="400000"/>
            </a:ln>
            <a:effectLst/>
          </p:spPr>
        </p:pic>
        <p:pic>
          <p:nvPicPr>
            <p:cNvPr id="2506" name="Graphic 43" descr="Graphic 43"/>
            <p:cNvPicPr>
              <a:picLocks noChangeAspect="1"/>
            </p:cNvPicPr>
            <p:nvPr/>
          </p:nvPicPr>
          <p:blipFill>
            <a:blip r:embed="rId3">
              <a:extLst/>
            </a:blip>
            <a:stretch>
              <a:fillRect/>
            </a:stretch>
          </p:blipFill>
          <p:spPr>
            <a:xfrm rot="5400000">
              <a:off x="2483536" y="306525"/>
              <a:ext cx="914402" cy="914402"/>
            </a:xfrm>
            <a:prstGeom prst="rect">
              <a:avLst/>
            </a:prstGeom>
            <a:ln w="12700" cap="flat">
              <a:noFill/>
              <a:miter lim="400000"/>
            </a:ln>
            <a:effectLst/>
          </p:spPr>
        </p:pic>
        <p:sp>
          <p:nvSpPr>
            <p:cNvPr id="2507" name="Straight Arrow Connector 44"/>
            <p:cNvSpPr/>
            <p:nvPr/>
          </p:nvSpPr>
          <p:spPr>
            <a:xfrm flipV="1">
              <a:off x="1945092" y="891384"/>
              <a:ext cx="2277979" cy="850231"/>
            </a:xfrm>
            <a:prstGeom prst="line">
              <a:avLst/>
            </a:prstGeom>
            <a:noFill/>
            <a:ln w="25400" cap="flat">
              <a:solidFill>
                <a:srgbClr val="000000"/>
              </a:solidFill>
              <a:prstDash val="solid"/>
              <a:miter lim="400000"/>
            </a:ln>
            <a:effectLst/>
          </p:spPr>
          <p:txBody>
            <a:bodyPr wrap="square" lIns="45718" tIns="45718" rIns="45718" bIns="45718" numCol="1" anchor="t">
              <a:noAutofit/>
            </a:bodyPr>
            <a:lstStyle/>
            <a:p>
              <a:pPr/>
            </a:p>
          </p:txBody>
        </p:sp>
        <p:sp>
          <p:nvSpPr>
            <p:cNvPr id="2508" name="Straight Arrow Connector 45"/>
            <p:cNvSpPr/>
            <p:nvPr/>
          </p:nvSpPr>
          <p:spPr>
            <a:xfrm>
              <a:off x="1976650" y="1763582"/>
              <a:ext cx="2406894" cy="330960"/>
            </a:xfrm>
            <a:prstGeom prst="line">
              <a:avLst/>
            </a:prstGeom>
            <a:noFill/>
            <a:ln w="25400" cap="flat">
              <a:solidFill>
                <a:srgbClr val="000000"/>
              </a:solidFill>
              <a:prstDash val="solid"/>
              <a:miter lim="400000"/>
            </a:ln>
            <a:effectLst/>
          </p:spPr>
          <p:txBody>
            <a:bodyPr wrap="square" lIns="45718" tIns="45718" rIns="45718" bIns="45718" numCol="1" anchor="t">
              <a:noAutofit/>
            </a:bodyPr>
            <a:lstStyle/>
            <a:p>
              <a:pPr/>
            </a:p>
          </p:txBody>
        </p:sp>
      </p:gr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12"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513"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14"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15"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516"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51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sp>
        <p:nvSpPr>
          <p:cNvPr id="2518"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19"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20"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Embeddings</a:t>
            </a:r>
            <a:r>
              <a:rPr b="0"/>
              <a:t>: capture content and meaning </a:t>
            </a:r>
          </a:p>
        </p:txBody>
      </p:sp>
      <p:grpSp>
        <p:nvGrpSpPr>
          <p:cNvPr id="2528" name="Group"/>
          <p:cNvGrpSpPr/>
          <p:nvPr/>
        </p:nvGrpSpPr>
        <p:grpSpPr>
          <a:xfrm>
            <a:off x="12935907" y="7203188"/>
            <a:ext cx="8915409" cy="1724983"/>
            <a:chOff x="0" y="0"/>
            <a:chExt cx="8915407" cy="1724981"/>
          </a:xfrm>
        </p:grpSpPr>
        <p:pic>
          <p:nvPicPr>
            <p:cNvPr id="2521" name="Graphic 39" descr="Graphic 39"/>
            <p:cNvPicPr>
              <a:picLocks noChangeAspect="1"/>
            </p:cNvPicPr>
            <p:nvPr/>
          </p:nvPicPr>
          <p:blipFill>
            <a:blip r:embed="rId2">
              <a:extLst/>
            </a:blip>
            <a:stretch>
              <a:fillRect/>
            </a:stretch>
          </p:blipFill>
          <p:spPr>
            <a:xfrm>
              <a:off x="0" y="0"/>
              <a:ext cx="1570906" cy="1724982"/>
            </a:xfrm>
            <a:prstGeom prst="rect">
              <a:avLst/>
            </a:prstGeom>
            <a:ln w="12700" cap="flat">
              <a:noFill/>
              <a:miter lim="400000"/>
            </a:ln>
            <a:effectLst/>
          </p:spPr>
        </p:pic>
        <p:sp>
          <p:nvSpPr>
            <p:cNvPr id="2522" name="Arrow: Right 1"/>
            <p:cNvSpPr/>
            <p:nvPr/>
          </p:nvSpPr>
          <p:spPr>
            <a:xfrm>
              <a:off x="1837187" y="652076"/>
              <a:ext cx="809588" cy="401013"/>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23" name="Rectangle 20"/>
            <p:cNvSpPr txBox="1"/>
            <p:nvPr/>
          </p:nvSpPr>
          <p:spPr>
            <a:xfrm>
              <a:off x="2922191" y="576993"/>
              <a:ext cx="2334355" cy="551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24" name="Rectangle: Rounded Corners 9"/>
            <p:cNvSpPr/>
            <p:nvPr/>
          </p:nvSpPr>
          <p:spPr>
            <a:xfrm>
              <a:off x="2942267" y="358268"/>
              <a:ext cx="2331563" cy="977859"/>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25" name="Arrow: Right 15"/>
            <p:cNvSpPr/>
            <p:nvPr/>
          </p:nvSpPr>
          <p:spPr>
            <a:xfrm>
              <a:off x="5531963" y="653416"/>
              <a:ext cx="809587" cy="401013"/>
            </a:xfrm>
            <a:prstGeom prst="rightArrow">
              <a:avLst>
                <a:gd name="adj1" fmla="val 50000"/>
                <a:gd name="adj2" fmla="val 50000"/>
              </a:avLst>
            </a:prstGeom>
            <a:solidFill>
              <a:srgbClr val="000000"/>
            </a:solidFill>
            <a:ln w="12700" cap="flat">
              <a:noFill/>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26" name="Rectangle: Rounded Corners 16"/>
            <p:cNvSpPr/>
            <p:nvPr/>
          </p:nvSpPr>
          <p:spPr>
            <a:xfrm>
              <a:off x="6582450" y="398212"/>
              <a:ext cx="2331563" cy="977860"/>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27" name="Rectangle 20"/>
            <p:cNvSpPr txBox="1"/>
            <p:nvPr/>
          </p:nvSpPr>
          <p:spPr>
            <a:xfrm>
              <a:off x="6581054" y="611553"/>
              <a:ext cx="2334354" cy="551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7" tIns="91437" rIns="91437" bIns="91437" numCol="1"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[0.1,0.0456,….]</a:t>
              </a:r>
            </a:p>
          </p:txBody>
        </p:sp>
      </p:gr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0"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31"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532"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33"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34"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535"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53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sp>
        <p:nvSpPr>
          <p:cNvPr id="2537"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38"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39"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Embeddings</a:t>
            </a:r>
            <a:r>
              <a:rPr b="0"/>
              <a:t>: capture content and meaning </a:t>
            </a:r>
          </a:p>
        </p:txBody>
      </p:sp>
      <p:sp>
        <p:nvSpPr>
          <p:cNvPr id="2540" name="Arrow: Right 1"/>
          <p:cNvSpPr/>
          <p:nvPr/>
        </p:nvSpPr>
        <p:spPr>
          <a:xfrm>
            <a:off x="15747617" y="6332949"/>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1" name="Rectangle 20"/>
          <p:cNvSpPr txBox="1"/>
          <p:nvPr/>
        </p:nvSpPr>
        <p:spPr>
          <a:xfrm>
            <a:off x="16844449" y="6165377"/>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42" name="Rectangle: Rounded Corners 9"/>
          <p:cNvSpPr/>
          <p:nvPr/>
        </p:nvSpPr>
        <p:spPr>
          <a:xfrm>
            <a:off x="16889953" y="603582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3" name="Arrow: Right 15"/>
          <p:cNvSpPr/>
          <p:nvPr/>
        </p:nvSpPr>
        <p:spPr>
          <a:xfrm>
            <a:off x="19556037" y="6334569"/>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4" name="Rectangle: Rounded Corners 16"/>
          <p:cNvSpPr/>
          <p:nvPr/>
        </p:nvSpPr>
        <p:spPr>
          <a:xfrm>
            <a:off x="20629488" y="6101612"/>
            <a:ext cx="2329299"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5" name="Rectangle 20"/>
          <p:cNvSpPr txBox="1"/>
          <p:nvPr/>
        </p:nvSpPr>
        <p:spPr>
          <a:xfrm>
            <a:off x="20680049" y="6242511"/>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[0.1,0.0456,….]</a:t>
            </a:r>
          </a:p>
        </p:txBody>
      </p:sp>
      <p:sp>
        <p:nvSpPr>
          <p:cNvPr id="2546" name="Arrow: Right 3"/>
          <p:cNvSpPr/>
          <p:nvPr/>
        </p:nvSpPr>
        <p:spPr>
          <a:xfrm>
            <a:off x="15766493" y="7889071"/>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7" name="Rectangle 20"/>
          <p:cNvSpPr txBox="1"/>
          <p:nvPr/>
        </p:nvSpPr>
        <p:spPr>
          <a:xfrm>
            <a:off x="16905602" y="7777643"/>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48" name="Rectangle: Rounded Corners 6"/>
          <p:cNvSpPr/>
          <p:nvPr/>
        </p:nvSpPr>
        <p:spPr>
          <a:xfrm>
            <a:off x="16908831" y="7611267"/>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49" name="Arrow: Right 7"/>
          <p:cNvSpPr/>
          <p:nvPr/>
        </p:nvSpPr>
        <p:spPr>
          <a:xfrm>
            <a:off x="19574915" y="7890691"/>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0" name="Rectangle: Rounded Corners 8"/>
          <p:cNvSpPr/>
          <p:nvPr/>
        </p:nvSpPr>
        <p:spPr>
          <a:xfrm>
            <a:off x="20659506" y="7698179"/>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1" name="Rectangle 20"/>
          <p:cNvSpPr txBox="1"/>
          <p:nvPr/>
        </p:nvSpPr>
        <p:spPr>
          <a:xfrm>
            <a:off x="20697995" y="7799782"/>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[0.004,0.06,….]</a:t>
            </a:r>
          </a:p>
        </p:txBody>
      </p:sp>
      <p:sp>
        <p:nvSpPr>
          <p:cNvPr id="2552" name="Rectangle: Rounded Corners 19"/>
          <p:cNvSpPr/>
          <p:nvPr/>
        </p:nvSpPr>
        <p:spPr>
          <a:xfrm>
            <a:off x="12978106" y="6056686"/>
            <a:ext cx="2563761" cy="810540"/>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3" name="TextBox 20"/>
          <p:cNvSpPr txBox="1"/>
          <p:nvPr/>
        </p:nvSpPr>
        <p:spPr>
          <a:xfrm>
            <a:off x="12888384" y="6231683"/>
            <a:ext cx="2743202" cy="3992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My dog likes food</a:t>
            </a:r>
          </a:p>
        </p:txBody>
      </p:sp>
      <p:sp>
        <p:nvSpPr>
          <p:cNvPr id="2554" name="TextBox 21"/>
          <p:cNvSpPr txBox="1"/>
          <p:nvPr/>
        </p:nvSpPr>
        <p:spPr>
          <a:xfrm>
            <a:off x="12995847" y="7741635"/>
            <a:ext cx="2528279" cy="7040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My cat hates waking up</a:t>
            </a:r>
          </a:p>
        </p:txBody>
      </p:sp>
      <p:sp>
        <p:nvSpPr>
          <p:cNvPr id="2555" name="TextBox 22"/>
          <p:cNvSpPr txBox="1"/>
          <p:nvPr/>
        </p:nvSpPr>
        <p:spPr>
          <a:xfrm>
            <a:off x="12425378" y="9380233"/>
            <a:ext cx="3641970" cy="3992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I love programming</a:t>
            </a:r>
          </a:p>
        </p:txBody>
      </p:sp>
      <p:sp>
        <p:nvSpPr>
          <p:cNvPr id="2556" name="Rectangle: Rounded Corners 23"/>
          <p:cNvSpPr/>
          <p:nvPr/>
        </p:nvSpPr>
        <p:spPr>
          <a:xfrm>
            <a:off x="12978106" y="7728718"/>
            <a:ext cx="2563762" cy="693310"/>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7" name="Rectangle: Rounded Corners 24"/>
          <p:cNvSpPr/>
          <p:nvPr/>
        </p:nvSpPr>
        <p:spPr>
          <a:xfrm>
            <a:off x="12964483" y="9233223"/>
            <a:ext cx="2563761" cy="693312"/>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8" name="Arrow: Right 25"/>
          <p:cNvSpPr/>
          <p:nvPr/>
        </p:nvSpPr>
        <p:spPr>
          <a:xfrm>
            <a:off x="15772849" y="9412893"/>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59" name="Rectangle 20"/>
          <p:cNvSpPr txBox="1"/>
          <p:nvPr/>
        </p:nvSpPr>
        <p:spPr>
          <a:xfrm>
            <a:off x="16866601" y="9361230"/>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60" name="Rectangle: Rounded Corners 27"/>
          <p:cNvSpPr/>
          <p:nvPr/>
        </p:nvSpPr>
        <p:spPr>
          <a:xfrm>
            <a:off x="16907290" y="918437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61" name="Arrow: Right 28"/>
          <p:cNvSpPr/>
          <p:nvPr/>
        </p:nvSpPr>
        <p:spPr>
          <a:xfrm>
            <a:off x="19581271" y="9414515"/>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62" name="Rectangle: Rounded Corners 29"/>
          <p:cNvSpPr/>
          <p:nvPr/>
        </p:nvSpPr>
        <p:spPr>
          <a:xfrm>
            <a:off x="20664321" y="918437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63" name="Rectangle 20"/>
          <p:cNvSpPr txBox="1"/>
          <p:nvPr/>
        </p:nvSpPr>
        <p:spPr>
          <a:xfrm>
            <a:off x="20662633" y="9279591"/>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[0.7,0.0135,….]</a:t>
            </a: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5"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66"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567"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68"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69"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570"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571"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sp>
        <p:nvSpPr>
          <p:cNvPr id="2572"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573"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574"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Embeddings</a:t>
            </a:r>
            <a:r>
              <a:rPr b="0"/>
              <a:t>: capture content and meaning </a:t>
            </a:r>
          </a:p>
        </p:txBody>
      </p:sp>
      <p:sp>
        <p:nvSpPr>
          <p:cNvPr id="2575" name="TextBox 2"/>
          <p:cNvSpPr txBox="1"/>
          <p:nvPr/>
        </p:nvSpPr>
        <p:spPr>
          <a:xfrm>
            <a:off x="20467901" y="5649890"/>
            <a:ext cx="2743202" cy="46105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rgbClr val="2E7116"/>
                </a:solidFill>
              </a:defRPr>
            </a:lvl1pPr>
          </a:lstStyle>
          <a:p>
            <a:pPr/>
            <a:r>
              <a:t>Similar</a:t>
            </a:r>
          </a:p>
        </p:txBody>
      </p:sp>
      <p:sp>
        <p:nvSpPr>
          <p:cNvPr id="2576" name="TextBox 31"/>
          <p:cNvSpPr txBox="1"/>
          <p:nvPr/>
        </p:nvSpPr>
        <p:spPr>
          <a:xfrm>
            <a:off x="20497547" y="8762135"/>
            <a:ext cx="2743202" cy="4610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rgbClr val="C00000"/>
                </a:solidFill>
              </a:defRPr>
            </a:lvl1pPr>
          </a:lstStyle>
          <a:p>
            <a:pPr/>
            <a:r>
              <a:t>Not similar</a:t>
            </a:r>
          </a:p>
        </p:txBody>
      </p:sp>
      <p:sp>
        <p:nvSpPr>
          <p:cNvPr id="2577" name="TextBox 32"/>
          <p:cNvSpPr txBox="1"/>
          <p:nvPr/>
        </p:nvSpPr>
        <p:spPr>
          <a:xfrm>
            <a:off x="20417192" y="7287753"/>
            <a:ext cx="2743202" cy="46105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rgbClr val="2E7116"/>
                </a:solidFill>
              </a:defRPr>
            </a:lvl1pPr>
          </a:lstStyle>
          <a:p>
            <a:pPr/>
            <a:r>
              <a:t>Similar</a:t>
            </a:r>
          </a:p>
        </p:txBody>
      </p:sp>
      <p:sp>
        <p:nvSpPr>
          <p:cNvPr id="2578" name="Arrow: Right 1"/>
          <p:cNvSpPr/>
          <p:nvPr/>
        </p:nvSpPr>
        <p:spPr>
          <a:xfrm>
            <a:off x="15747617" y="6332949"/>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79" name="Rectangle 20"/>
          <p:cNvSpPr txBox="1"/>
          <p:nvPr/>
        </p:nvSpPr>
        <p:spPr>
          <a:xfrm>
            <a:off x="16844449" y="6165377"/>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80" name="Rectangle: Rounded Corners 9"/>
          <p:cNvSpPr/>
          <p:nvPr/>
        </p:nvSpPr>
        <p:spPr>
          <a:xfrm>
            <a:off x="16889953" y="603582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1" name="Arrow: Right 15"/>
          <p:cNvSpPr/>
          <p:nvPr/>
        </p:nvSpPr>
        <p:spPr>
          <a:xfrm>
            <a:off x="19556037" y="6334569"/>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2" name="Rectangle: Rounded Corners 16"/>
          <p:cNvSpPr/>
          <p:nvPr/>
        </p:nvSpPr>
        <p:spPr>
          <a:xfrm>
            <a:off x="20629488" y="6101612"/>
            <a:ext cx="2329299"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3" name="Rectangle 20"/>
          <p:cNvSpPr txBox="1"/>
          <p:nvPr/>
        </p:nvSpPr>
        <p:spPr>
          <a:xfrm>
            <a:off x="20680049" y="6242511"/>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[0.1,0.0456,….]</a:t>
            </a:r>
          </a:p>
        </p:txBody>
      </p:sp>
      <p:sp>
        <p:nvSpPr>
          <p:cNvPr id="2584" name="Arrow: Right 3"/>
          <p:cNvSpPr/>
          <p:nvPr/>
        </p:nvSpPr>
        <p:spPr>
          <a:xfrm>
            <a:off x="15766493" y="7889071"/>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5" name="Rectangle 20"/>
          <p:cNvSpPr txBox="1"/>
          <p:nvPr/>
        </p:nvSpPr>
        <p:spPr>
          <a:xfrm>
            <a:off x="16905602" y="7777643"/>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86" name="Rectangle: Rounded Corners 6"/>
          <p:cNvSpPr/>
          <p:nvPr/>
        </p:nvSpPr>
        <p:spPr>
          <a:xfrm>
            <a:off x="16908831" y="7611267"/>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7" name="Arrow: Right 7"/>
          <p:cNvSpPr/>
          <p:nvPr/>
        </p:nvSpPr>
        <p:spPr>
          <a:xfrm>
            <a:off x="19574915" y="7890691"/>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8" name="Rectangle: Rounded Corners 8"/>
          <p:cNvSpPr/>
          <p:nvPr/>
        </p:nvSpPr>
        <p:spPr>
          <a:xfrm>
            <a:off x="20659506" y="7698179"/>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89" name="Rectangle 20"/>
          <p:cNvSpPr txBox="1"/>
          <p:nvPr/>
        </p:nvSpPr>
        <p:spPr>
          <a:xfrm>
            <a:off x="20697995" y="7799782"/>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[0.004,0.06,….]</a:t>
            </a:r>
          </a:p>
        </p:txBody>
      </p:sp>
      <p:sp>
        <p:nvSpPr>
          <p:cNvPr id="2590" name="Rectangle: Rounded Corners 19"/>
          <p:cNvSpPr/>
          <p:nvPr/>
        </p:nvSpPr>
        <p:spPr>
          <a:xfrm>
            <a:off x="12978106" y="6056686"/>
            <a:ext cx="2563761" cy="810540"/>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91" name="TextBox 20"/>
          <p:cNvSpPr txBox="1"/>
          <p:nvPr/>
        </p:nvSpPr>
        <p:spPr>
          <a:xfrm>
            <a:off x="12888384" y="6231683"/>
            <a:ext cx="2743202" cy="3992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My dog likes food</a:t>
            </a:r>
          </a:p>
        </p:txBody>
      </p:sp>
      <p:sp>
        <p:nvSpPr>
          <p:cNvPr id="2592" name="TextBox 21"/>
          <p:cNvSpPr txBox="1"/>
          <p:nvPr/>
        </p:nvSpPr>
        <p:spPr>
          <a:xfrm>
            <a:off x="12995847" y="7741635"/>
            <a:ext cx="2528279" cy="7040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My cat hates waking up</a:t>
            </a:r>
          </a:p>
        </p:txBody>
      </p:sp>
      <p:sp>
        <p:nvSpPr>
          <p:cNvPr id="2593" name="TextBox 22"/>
          <p:cNvSpPr txBox="1"/>
          <p:nvPr/>
        </p:nvSpPr>
        <p:spPr>
          <a:xfrm>
            <a:off x="12425378" y="9380233"/>
            <a:ext cx="3641970" cy="3992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000"/>
            </a:lvl1pPr>
          </a:lstStyle>
          <a:p>
            <a:pPr/>
            <a:r>
              <a:t>I love programming</a:t>
            </a:r>
          </a:p>
        </p:txBody>
      </p:sp>
      <p:sp>
        <p:nvSpPr>
          <p:cNvPr id="2594" name="Rectangle: Rounded Corners 23"/>
          <p:cNvSpPr/>
          <p:nvPr/>
        </p:nvSpPr>
        <p:spPr>
          <a:xfrm>
            <a:off x="12978106" y="7728718"/>
            <a:ext cx="2563762" cy="693310"/>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95" name="Rectangle: Rounded Corners 24"/>
          <p:cNvSpPr/>
          <p:nvPr/>
        </p:nvSpPr>
        <p:spPr>
          <a:xfrm>
            <a:off x="12964483" y="9233223"/>
            <a:ext cx="2563761" cy="693312"/>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96" name="Arrow: Right 25"/>
          <p:cNvSpPr/>
          <p:nvPr/>
        </p:nvSpPr>
        <p:spPr>
          <a:xfrm>
            <a:off x="15772849" y="9412893"/>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97" name="Rectangle 20"/>
          <p:cNvSpPr txBox="1"/>
          <p:nvPr/>
        </p:nvSpPr>
        <p:spPr>
          <a:xfrm>
            <a:off x="16866601" y="9361230"/>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spAutoFit/>
          </a:bodyPr>
          <a:lstStyle>
            <a:lvl1pPr defTabSz="1828800">
              <a:defRPr>
                <a:solidFill>
                  <a:srgbClr val="404040"/>
                </a:solidFill>
                <a:latin typeface="Open Sans Condensed Light"/>
                <a:ea typeface="Open Sans Condensed Light"/>
                <a:cs typeface="Open Sans Condensed Light"/>
                <a:sym typeface="Open Sans Condensed Light"/>
              </a:defRPr>
            </a:lvl1pPr>
          </a:lstStyle>
          <a:p>
            <a:pPr/>
            <a:r>
              <a:t>Embeddings </a:t>
            </a:r>
          </a:p>
        </p:txBody>
      </p:sp>
      <p:sp>
        <p:nvSpPr>
          <p:cNvPr id="2598" name="Rectangle: Rounded Corners 27"/>
          <p:cNvSpPr/>
          <p:nvPr/>
        </p:nvSpPr>
        <p:spPr>
          <a:xfrm>
            <a:off x="16907290" y="918437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599" name="Arrow: Right 28"/>
          <p:cNvSpPr/>
          <p:nvPr/>
        </p:nvSpPr>
        <p:spPr>
          <a:xfrm>
            <a:off x="19581271" y="9414515"/>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00" name="Rectangle: Rounded Corners 29"/>
          <p:cNvSpPr/>
          <p:nvPr/>
        </p:nvSpPr>
        <p:spPr>
          <a:xfrm>
            <a:off x="20664321" y="9184378"/>
            <a:ext cx="2329300" cy="791001"/>
          </a:xfrm>
          <a:prstGeom prst="roundRect">
            <a:avLst>
              <a:gd name="adj" fmla="val 16667"/>
            </a:avLst>
          </a:prstGeom>
          <a:ln w="57150">
            <a:solidFill>
              <a:srgbClr val="2F2F2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01" name="Rectangle 20"/>
          <p:cNvSpPr txBox="1"/>
          <p:nvPr/>
        </p:nvSpPr>
        <p:spPr>
          <a:xfrm>
            <a:off x="20662633" y="9279591"/>
            <a:ext cx="2332676" cy="5511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a:solidFill>
                  <a:srgbClr val="404040"/>
                </a:solidFill>
                <a:latin typeface="Open Sans Condensed Light"/>
                <a:ea typeface="Open Sans Condensed Light"/>
                <a:cs typeface="Open Sans Condensed Light"/>
                <a:sym typeface="Open Sans Condensed Light"/>
              </a:defRPr>
            </a:lvl1pPr>
          </a:lstStyle>
          <a:p>
            <a:pPr/>
            <a:r>
              <a:t>[0.7,0.0135,….]</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3"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04"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605"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06"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07"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608"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60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sp>
        <p:nvSpPr>
          <p:cNvPr id="2610"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11"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12"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Embeddings: capture content and meaning </a:t>
            </a:r>
          </a:p>
        </p:txBody>
      </p:sp>
      <p:sp>
        <p:nvSpPr>
          <p:cNvPr id="2613" name="Oval 22"/>
          <p:cNvSpPr/>
          <p:nvPr/>
        </p:nvSpPr>
        <p:spPr>
          <a:xfrm>
            <a:off x="2236721" y="9885295"/>
            <a:ext cx="801973" cy="801969"/>
          </a:xfrm>
          <a:prstGeom prst="ellipse">
            <a:avLst/>
          </a:prstGeom>
          <a:solidFill>
            <a:srgbClr val="45454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14" name="Rectangle 23"/>
          <p:cNvSpPr/>
          <p:nvPr/>
        </p:nvSpPr>
        <p:spPr>
          <a:xfrm>
            <a:off x="3327001" y="9889865"/>
            <a:ext cx="91441" cy="889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15" name="Rectangle 20"/>
          <p:cNvSpPr txBox="1"/>
          <p:nvPr/>
        </p:nvSpPr>
        <p:spPr>
          <a:xfrm>
            <a:off x="3706752" y="9890039"/>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000">
                <a:solidFill>
                  <a:srgbClr val="404040"/>
                </a:solidFill>
                <a:latin typeface="Open Sans Condensed Light"/>
                <a:ea typeface="Open Sans Condensed Light"/>
                <a:cs typeface="Open Sans Condensed Light"/>
                <a:sym typeface="Open Sans Condensed Light"/>
              </a:defRPr>
            </a:lvl1pPr>
          </a:lstStyle>
          <a:p>
            <a:pPr/>
            <a:r>
              <a:t>Vector DBs</a:t>
            </a:r>
          </a:p>
        </p:txBody>
      </p:sp>
      <p:pic>
        <p:nvPicPr>
          <p:cNvPr id="2616" name="Picture 2" descr="Picture 2"/>
          <p:cNvPicPr>
            <a:picLocks noChangeAspect="1"/>
          </p:cNvPicPr>
          <p:nvPr/>
        </p:nvPicPr>
        <p:blipFill>
          <a:blip r:embed="rId2">
            <a:extLst/>
          </a:blip>
          <a:stretch>
            <a:fillRect/>
          </a:stretch>
        </p:blipFill>
        <p:spPr>
          <a:xfrm>
            <a:off x="17275134" y="5578069"/>
            <a:ext cx="5459047" cy="4144638"/>
          </a:xfrm>
          <a:prstGeom prst="rect">
            <a:avLst/>
          </a:prstGeom>
          <a:ln w="12700">
            <a:miter lim="400000"/>
          </a:ln>
        </p:spPr>
      </p:pic>
      <p:grpSp>
        <p:nvGrpSpPr>
          <p:cNvPr id="2619" name="Rectangle: Rounded Corners 19"/>
          <p:cNvGrpSpPr/>
          <p:nvPr/>
        </p:nvGrpSpPr>
        <p:grpSpPr>
          <a:xfrm>
            <a:off x="15098735" y="6363121"/>
            <a:ext cx="1997146" cy="585112"/>
            <a:chOff x="0" y="1"/>
            <a:chExt cx="1997144" cy="585111"/>
          </a:xfrm>
        </p:grpSpPr>
        <p:sp>
          <p:nvSpPr>
            <p:cNvPr id="2617" name="Rounded Rectangle"/>
            <p:cNvSpPr/>
            <p:nvPr/>
          </p:nvSpPr>
          <p:spPr>
            <a:xfrm>
              <a:off x="0" y="82672"/>
              <a:ext cx="1997145" cy="419771"/>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18" name="chunk"/>
            <p:cNvSpPr txBox="1"/>
            <p:nvPr/>
          </p:nvSpPr>
          <p:spPr>
            <a:xfrm>
              <a:off x="49066" y="1"/>
              <a:ext cx="1899013" cy="585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defTabSz="825500">
                <a:defRPr sz="3200">
                  <a:solidFill>
                    <a:srgbClr val="2A2A2A"/>
                  </a:solidFill>
                  <a:latin typeface="Helvetica Neue Medium"/>
                  <a:ea typeface="Helvetica Neue Medium"/>
                  <a:cs typeface="Helvetica Neue Medium"/>
                  <a:sym typeface="Helvetica Neue Medium"/>
                </a:defRPr>
              </a:lvl1pPr>
            </a:lstStyle>
            <a:p>
              <a:pPr/>
              <a:r>
                <a:t>chunk</a:t>
              </a:r>
            </a:p>
          </p:txBody>
        </p:sp>
      </p:grpSp>
      <p:grpSp>
        <p:nvGrpSpPr>
          <p:cNvPr id="2622" name="Rectangle: Rounded Corners 19"/>
          <p:cNvGrpSpPr/>
          <p:nvPr/>
        </p:nvGrpSpPr>
        <p:grpSpPr>
          <a:xfrm>
            <a:off x="15099318" y="7453200"/>
            <a:ext cx="1997146" cy="585113"/>
            <a:chOff x="0" y="1"/>
            <a:chExt cx="1997144" cy="585111"/>
          </a:xfrm>
        </p:grpSpPr>
        <p:sp>
          <p:nvSpPr>
            <p:cNvPr id="2620" name="Rounded Rectangle"/>
            <p:cNvSpPr/>
            <p:nvPr/>
          </p:nvSpPr>
          <p:spPr>
            <a:xfrm>
              <a:off x="0" y="82672"/>
              <a:ext cx="1997145" cy="419771"/>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21" name="chunk"/>
            <p:cNvSpPr txBox="1"/>
            <p:nvPr/>
          </p:nvSpPr>
          <p:spPr>
            <a:xfrm>
              <a:off x="49066" y="1"/>
              <a:ext cx="1899013" cy="585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defTabSz="825500">
                <a:defRPr sz="3200">
                  <a:solidFill>
                    <a:srgbClr val="2A2A2A"/>
                  </a:solidFill>
                  <a:latin typeface="Helvetica Neue Medium"/>
                  <a:ea typeface="Helvetica Neue Medium"/>
                  <a:cs typeface="Helvetica Neue Medium"/>
                  <a:sym typeface="Helvetica Neue Medium"/>
                </a:defRPr>
              </a:lvl1pPr>
            </a:lstStyle>
            <a:p>
              <a:pPr/>
              <a:r>
                <a:t>chunk</a:t>
              </a:r>
            </a:p>
          </p:txBody>
        </p:sp>
      </p:grpSp>
      <p:grpSp>
        <p:nvGrpSpPr>
          <p:cNvPr id="2625" name="Rectangle: Rounded Corners 19"/>
          <p:cNvGrpSpPr/>
          <p:nvPr/>
        </p:nvGrpSpPr>
        <p:grpSpPr>
          <a:xfrm>
            <a:off x="15099900" y="8504369"/>
            <a:ext cx="1997145" cy="585113"/>
            <a:chOff x="0" y="1"/>
            <a:chExt cx="1997144" cy="585111"/>
          </a:xfrm>
        </p:grpSpPr>
        <p:sp>
          <p:nvSpPr>
            <p:cNvPr id="2623" name="Rounded Rectangle"/>
            <p:cNvSpPr/>
            <p:nvPr/>
          </p:nvSpPr>
          <p:spPr>
            <a:xfrm>
              <a:off x="0" y="82672"/>
              <a:ext cx="1997145" cy="419771"/>
            </a:xfrm>
            <a:prstGeom prst="roundRect">
              <a:avLst>
                <a:gd name="adj" fmla="val 16667"/>
              </a:avLst>
            </a:prstGeom>
            <a:noFill/>
            <a:ln w="57150" cap="flat">
              <a:solidFill>
                <a:srgbClr val="2F2F2F"/>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24" name="chunk"/>
            <p:cNvSpPr txBox="1"/>
            <p:nvPr/>
          </p:nvSpPr>
          <p:spPr>
            <a:xfrm>
              <a:off x="49066" y="1"/>
              <a:ext cx="1899013" cy="585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defTabSz="825500">
                <a:defRPr sz="3200">
                  <a:solidFill>
                    <a:srgbClr val="2A2A2A"/>
                  </a:solidFill>
                  <a:latin typeface="Helvetica Neue Medium"/>
                  <a:ea typeface="Helvetica Neue Medium"/>
                  <a:cs typeface="Helvetica Neue Medium"/>
                  <a:sym typeface="Helvetica Neue Medium"/>
                </a:defRPr>
              </a:lvl1pPr>
            </a:lstStyle>
            <a:p>
              <a:pPr/>
              <a:r>
                <a:t>chunk</a:t>
              </a:r>
            </a:p>
          </p:txBody>
        </p:sp>
      </p:grpSp>
      <p:pic>
        <p:nvPicPr>
          <p:cNvPr id="2626" name="Graphic 39" descr="Graphic 39"/>
          <p:cNvPicPr>
            <a:picLocks noChangeAspect="1"/>
          </p:cNvPicPr>
          <p:nvPr/>
        </p:nvPicPr>
        <p:blipFill>
          <a:blip r:embed="rId3">
            <a:extLst/>
          </a:blip>
          <a:stretch>
            <a:fillRect/>
          </a:stretch>
        </p:blipFill>
        <p:spPr>
          <a:xfrm>
            <a:off x="12741353" y="6833537"/>
            <a:ext cx="1570906" cy="1724983"/>
          </a:xfrm>
          <a:prstGeom prst="rect">
            <a:avLst/>
          </a:prstGeom>
          <a:ln w="12700">
            <a:miter lim="400000"/>
          </a:ln>
        </p:spPr>
      </p:pic>
      <p:sp>
        <p:nvSpPr>
          <p:cNvPr id="2627" name="Arrow: Right 12"/>
          <p:cNvSpPr/>
          <p:nvPr/>
        </p:nvSpPr>
        <p:spPr>
          <a:xfrm>
            <a:off x="14191192" y="7617000"/>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28" name="Rectangle: Rounded Corners 13"/>
          <p:cNvSpPr/>
          <p:nvPr/>
        </p:nvSpPr>
        <p:spPr>
          <a:xfrm>
            <a:off x="12629743" y="5330757"/>
            <a:ext cx="11054862" cy="5056554"/>
          </a:xfrm>
          <a:prstGeom prst="roundRect">
            <a:avLst>
              <a:gd name="adj" fmla="val 16667"/>
            </a:avLst>
          </a:prstGeom>
          <a:ln w="57150">
            <a:solidFill>
              <a:srgbClr val="2A2A2A"/>
            </a:solidFill>
          </a:ln>
        </p:spPr>
        <p:txBody>
          <a:bodyPr lIns="50800" tIns="50800" rIns="50800" bIns="50800" anchor="ctr"/>
          <a:lstStyle/>
          <a:p>
            <a:pPr/>
          </a:p>
        </p:txBody>
      </p:sp>
      <p:sp>
        <p:nvSpPr>
          <p:cNvPr id="2629" name="TextBox 14"/>
          <p:cNvSpPr txBox="1"/>
          <p:nvPr/>
        </p:nvSpPr>
        <p:spPr>
          <a:xfrm>
            <a:off x="17232549" y="11144743"/>
            <a:ext cx="2772383" cy="6969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4000">
                <a:solidFill>
                  <a:srgbClr val="2A2A2A"/>
                </a:solidFill>
              </a:defRPr>
            </a:lvl1pPr>
          </a:lstStyle>
          <a:p>
            <a:pPr/>
            <a:r>
              <a:t>Query</a:t>
            </a:r>
          </a:p>
        </p:txBody>
      </p:sp>
      <p:sp>
        <p:nvSpPr>
          <p:cNvPr id="2630" name="Arrow: Right 15"/>
          <p:cNvSpPr/>
          <p:nvPr/>
        </p:nvSpPr>
        <p:spPr>
          <a:xfrm rot="16200000">
            <a:off x="17557543" y="10691521"/>
            <a:ext cx="802564" cy="328327"/>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2"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33"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634" name="Oval 22"/>
          <p:cNvSpPr/>
          <p:nvPr/>
        </p:nvSpPr>
        <p:spPr>
          <a:xfrm>
            <a:off x="2235842" y="6047437"/>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35" name="Rectangle 23"/>
          <p:cNvSpPr/>
          <p:nvPr/>
        </p:nvSpPr>
        <p:spPr>
          <a:xfrm>
            <a:off x="3326122" y="5585931"/>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36" name="Rectangle 20"/>
          <p:cNvSpPr txBox="1"/>
          <p:nvPr/>
        </p:nvSpPr>
        <p:spPr>
          <a:xfrm>
            <a:off x="3705873" y="6052182"/>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have a limited context length</a:t>
            </a:r>
          </a:p>
        </p:txBody>
      </p:sp>
      <p:sp>
        <p:nvSpPr>
          <p:cNvPr id="2637" name="Straight Connector 5"/>
          <p:cNvSpPr/>
          <p:nvPr/>
        </p:nvSpPr>
        <p:spPr>
          <a:xfrm flipH="1">
            <a:off x="12448778" y="5404161"/>
            <a:ext cx="1" cy="5323035"/>
          </a:xfrm>
          <a:prstGeom prst="line">
            <a:avLst/>
          </a:prstGeom>
          <a:ln w="38100">
            <a:solidFill>
              <a:srgbClr val="BFBFBF"/>
            </a:solidFill>
            <a:miter/>
          </a:ln>
        </p:spPr>
        <p:txBody>
          <a:bodyPr lIns="45718" tIns="45718" rIns="45718" bIns="45718"/>
          <a:lstStyle/>
          <a:p>
            <a:pPr/>
          </a:p>
        </p:txBody>
      </p:sp>
      <p:sp>
        <p:nvSpPr>
          <p:cNvPr id="2638"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Langchain with Documents</a:t>
            </a:r>
          </a:p>
        </p:txBody>
      </p:sp>
      <p:sp>
        <p:nvSpPr>
          <p:cNvPr id="2639" name="Oval 22"/>
          <p:cNvSpPr/>
          <p:nvPr/>
        </p:nvSpPr>
        <p:spPr>
          <a:xfrm>
            <a:off x="2222219" y="8199404"/>
            <a:ext cx="801974"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40" name="Rectangle 23"/>
          <p:cNvSpPr/>
          <p:nvPr/>
        </p:nvSpPr>
        <p:spPr>
          <a:xfrm>
            <a:off x="3312500" y="773789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41" name="Rectangle 20"/>
          <p:cNvSpPr txBox="1"/>
          <p:nvPr/>
        </p:nvSpPr>
        <p:spPr>
          <a:xfrm>
            <a:off x="3692249" y="7899348"/>
            <a:ext cx="8255777"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Embeddings: capture content and meaning </a:t>
            </a:r>
          </a:p>
        </p:txBody>
      </p:sp>
      <p:sp>
        <p:nvSpPr>
          <p:cNvPr id="2642" name="Oval 22"/>
          <p:cNvSpPr/>
          <p:nvPr/>
        </p:nvSpPr>
        <p:spPr>
          <a:xfrm>
            <a:off x="2236721" y="9885295"/>
            <a:ext cx="801973" cy="801969"/>
          </a:xfrm>
          <a:prstGeom prst="ellipse">
            <a:avLst/>
          </a:prstGeom>
          <a:solidFill>
            <a:srgbClr val="45454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43" name="Rectangle 23"/>
          <p:cNvSpPr/>
          <p:nvPr/>
        </p:nvSpPr>
        <p:spPr>
          <a:xfrm>
            <a:off x="3327001" y="9889865"/>
            <a:ext cx="91441" cy="889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44" name="Rectangle 20"/>
          <p:cNvSpPr txBox="1"/>
          <p:nvPr/>
        </p:nvSpPr>
        <p:spPr>
          <a:xfrm>
            <a:off x="3706752" y="9890039"/>
            <a:ext cx="8255776"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Vector DBs</a:t>
            </a:r>
          </a:p>
        </p:txBody>
      </p:sp>
      <p:sp>
        <p:nvSpPr>
          <p:cNvPr id="2645" name="Rectangle 20"/>
          <p:cNvSpPr txBox="1"/>
          <p:nvPr/>
        </p:nvSpPr>
        <p:spPr>
          <a:xfrm>
            <a:off x="14462055" y="4614474"/>
            <a:ext cx="8255777"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4000">
                <a:solidFill>
                  <a:srgbClr val="404040"/>
                </a:solidFill>
                <a:latin typeface="Open Sans Condensed Light"/>
                <a:ea typeface="Open Sans Condensed Light"/>
                <a:cs typeface="Open Sans Condensed Light"/>
                <a:sym typeface="Open Sans Condensed Light"/>
              </a:defRPr>
            </a:lvl1pPr>
          </a:lstStyle>
          <a:p>
            <a:pPr/>
            <a:r>
              <a:t>Chunking methods for large docs</a:t>
            </a:r>
          </a:p>
        </p:txBody>
      </p:sp>
      <p:sp>
        <p:nvSpPr>
          <p:cNvPr id="2646" name="TextBox 1"/>
          <p:cNvSpPr txBox="1"/>
          <p:nvPr/>
        </p:nvSpPr>
        <p:spPr>
          <a:xfrm>
            <a:off x="9694606" y="11785058"/>
            <a:ext cx="5508344" cy="778254"/>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
        <p:nvSpPr>
          <p:cNvPr id="2647" name="Oval 22"/>
          <p:cNvSpPr/>
          <p:nvPr/>
        </p:nvSpPr>
        <p:spPr>
          <a:xfrm>
            <a:off x="13034125" y="6009109"/>
            <a:ext cx="801973" cy="801969"/>
          </a:xfrm>
          <a:prstGeom prst="ellipse">
            <a:avLst/>
          </a:prstGeom>
          <a:solidFill>
            <a:srgbClr val="A5A5A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48" name="Rectangle 23"/>
          <p:cNvSpPr/>
          <p:nvPr/>
        </p:nvSpPr>
        <p:spPr>
          <a:xfrm>
            <a:off x="14124407" y="5547602"/>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49" name="Rectangle 20"/>
          <p:cNvSpPr txBox="1"/>
          <p:nvPr/>
        </p:nvSpPr>
        <p:spPr>
          <a:xfrm>
            <a:off x="14504156" y="6013853"/>
            <a:ext cx="8255777"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Map_reduce</a:t>
            </a:r>
          </a:p>
        </p:txBody>
      </p:sp>
      <p:sp>
        <p:nvSpPr>
          <p:cNvPr id="2650" name="Oval 22"/>
          <p:cNvSpPr/>
          <p:nvPr/>
        </p:nvSpPr>
        <p:spPr>
          <a:xfrm>
            <a:off x="13020504" y="8161074"/>
            <a:ext cx="801973" cy="801969"/>
          </a:xfrm>
          <a:prstGeom prst="ellipse">
            <a:avLst/>
          </a:prstGeom>
          <a:solidFill>
            <a:srgbClr val="787878"/>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51" name="Rectangle 23"/>
          <p:cNvSpPr/>
          <p:nvPr/>
        </p:nvSpPr>
        <p:spPr>
          <a:xfrm>
            <a:off x="14110783" y="7699568"/>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52" name="Rectangle 20"/>
          <p:cNvSpPr txBox="1"/>
          <p:nvPr/>
        </p:nvSpPr>
        <p:spPr>
          <a:xfrm>
            <a:off x="14490534" y="7861018"/>
            <a:ext cx="8255777"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Refine</a:t>
            </a:r>
          </a:p>
        </p:txBody>
      </p:sp>
      <p:sp>
        <p:nvSpPr>
          <p:cNvPr id="2653" name="Oval 22"/>
          <p:cNvSpPr/>
          <p:nvPr/>
        </p:nvSpPr>
        <p:spPr>
          <a:xfrm>
            <a:off x="13035004" y="9846965"/>
            <a:ext cx="801973" cy="801969"/>
          </a:xfrm>
          <a:prstGeom prst="ellipse">
            <a:avLst/>
          </a:prstGeom>
          <a:solidFill>
            <a:srgbClr val="45454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654" name="Rectangle 23"/>
          <p:cNvSpPr/>
          <p:nvPr/>
        </p:nvSpPr>
        <p:spPr>
          <a:xfrm>
            <a:off x="14125286" y="9851535"/>
            <a:ext cx="91441" cy="889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55" name="Rectangle 20"/>
          <p:cNvSpPr txBox="1"/>
          <p:nvPr/>
        </p:nvSpPr>
        <p:spPr>
          <a:xfrm>
            <a:off x="14505035" y="9851711"/>
            <a:ext cx="8255777"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Map_rerank</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3"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N-gram models</a:t>
            </a:r>
          </a:p>
        </p:txBody>
      </p:sp>
      <p:sp>
        <p:nvSpPr>
          <p:cNvPr id="1154"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55" name="Straight Connector 5"/>
          <p:cNvSpPr/>
          <p:nvPr/>
        </p:nvSpPr>
        <p:spPr>
          <a:xfrm flipH="1">
            <a:off x="12448778" y="5404161"/>
            <a:ext cx="1" cy="5467419"/>
          </a:xfrm>
          <a:prstGeom prst="line">
            <a:avLst/>
          </a:prstGeom>
          <a:ln w="38100">
            <a:solidFill>
              <a:srgbClr val="BFBFBF"/>
            </a:solidFill>
            <a:miter/>
          </a:ln>
        </p:spPr>
        <p:txBody>
          <a:bodyPr lIns="45718" tIns="45718" rIns="45718" bIns="45718"/>
          <a:lstStyle/>
          <a:p>
            <a:pPr/>
          </a:p>
        </p:txBody>
      </p:sp>
      <p:sp>
        <p:nvSpPr>
          <p:cNvPr id="1156" name="Oval 22"/>
          <p:cNvSpPr/>
          <p:nvPr/>
        </p:nvSpPr>
        <p:spPr>
          <a:xfrm>
            <a:off x="2235842" y="588808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57"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58" name="Oval 32"/>
          <p:cNvSpPr/>
          <p:nvPr/>
        </p:nvSpPr>
        <p:spPr>
          <a:xfrm>
            <a:off x="2235842" y="818827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59" name="Title 55"/>
          <p:cNvSpPr txBox="1"/>
          <p:nvPr>
            <p:ph type="title"/>
          </p:nvPr>
        </p:nvSpPr>
        <p:spPr>
          <a:prstGeom prst="rect">
            <a:avLst/>
          </a:prstGeom>
        </p:spPr>
        <p:txBody>
          <a:bodyPr/>
          <a:lstStyle/>
          <a:p>
            <a:pPr/>
            <a:r>
              <a:t>Large Language Models</a:t>
            </a:r>
          </a:p>
        </p:txBody>
      </p:sp>
      <p:sp>
        <p:nvSpPr>
          <p:cNvPr id="1160" name="Rectangle 23"/>
          <p:cNvSpPr/>
          <p:nvPr/>
        </p:nvSpPr>
        <p:spPr>
          <a:xfrm>
            <a:off x="3284689" y="7759435"/>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61" name="Rectangle 20"/>
          <p:cNvSpPr txBox="1"/>
          <p:nvPr/>
        </p:nvSpPr>
        <p:spPr>
          <a:xfrm>
            <a:off x="3636956" y="5403763"/>
            <a:ext cx="8148824"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Bigram model</a:t>
            </a:r>
            <a:r>
              <a:rPr b="0"/>
              <a:t>, the probability of a word depends on its previous word.</a:t>
            </a:r>
          </a:p>
        </p:txBody>
      </p:sp>
      <p:sp>
        <p:nvSpPr>
          <p:cNvPr id="1162" name="Rectangle 26"/>
          <p:cNvSpPr txBox="1"/>
          <p:nvPr/>
        </p:nvSpPr>
        <p:spPr>
          <a:xfrm>
            <a:off x="3636953" y="8230147"/>
            <a:ext cx="81488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Sentence S = </a:t>
            </a:r>
            <a:r>
              <a:rPr i="1"/>
              <a:t>"I like ice cream." </a:t>
            </a:r>
          </a:p>
        </p:txBody>
      </p:sp>
      <p:pic>
        <p:nvPicPr>
          <p:cNvPr id="1163" name="Picture 7" descr="Picture 7"/>
          <p:cNvPicPr>
            <a:picLocks noChangeAspect="1"/>
          </p:cNvPicPr>
          <p:nvPr/>
        </p:nvPicPr>
        <p:blipFill>
          <a:blip r:embed="rId3">
            <a:extLst/>
          </a:blip>
          <a:stretch>
            <a:fillRect/>
          </a:stretch>
        </p:blipFill>
        <p:spPr>
          <a:xfrm>
            <a:off x="12845412" y="5758539"/>
            <a:ext cx="10149306" cy="5300709"/>
          </a:xfrm>
          <a:prstGeom prst="rect">
            <a:avLst/>
          </a:prstGeom>
          <a:ln w="12700">
            <a:miter lim="400000"/>
          </a:ln>
        </p:spPr>
      </p:pic>
      <p:sp>
        <p:nvSpPr>
          <p:cNvPr id="1164" name="Equation"/>
          <p:cNvSpPr txBox="1"/>
          <p:nvPr/>
        </p:nvSpPr>
        <p:spPr>
          <a:xfrm>
            <a:off x="5193440" y="12243396"/>
            <a:ext cx="14243412" cy="37877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300" i="1">
                      <a:solidFill>
                        <a:srgbClr val="5E5E5E"/>
                      </a:solidFill>
                      <a:latin typeface="Cambria Math" panose="02040503050406030204" pitchFamily="18" charset="0"/>
                    </a:rPr>
                    <m:t>𝑃</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I</m:t>
                  </m:r>
                  <m:r>
                    <m:rPr>
                      <m:nor/>
                    </m:rPr>
                    <a:rPr xmlns:a="http://schemas.openxmlformats.org/drawingml/2006/main" sz="3300" i="1">
                      <a:solidFill>
                        <a:srgbClr val="5E5E5E"/>
                      </a:solidFill>
                      <a:latin typeface="Cambria Math" panose="02040503050406030204" pitchFamily="18" charset="0"/>
                    </a:rPr>
                    <m:t/>
                  </m:r>
                  <m:r>
                    <m:rPr>
                      <m:nor/>
                    </m:rPr>
                    <a:rPr xmlns:a="http://schemas.openxmlformats.org/drawingml/2006/main" sz="3300" i="1">
                      <a:solidFill>
                        <a:srgbClr val="5E5E5E"/>
                      </a:solidFill>
                      <a:latin typeface="Cambria Math" panose="02040503050406030204" pitchFamily="18" charset="0"/>
                    </a:rPr>
                    <m:t>like</m:t>
                  </m:r>
                  <m:r>
                    <m:rPr>
                      <m:nor/>
                    </m:rPr>
                    <a:rPr xmlns:a="http://schemas.openxmlformats.org/drawingml/2006/main" sz="3300" i="1">
                      <a:solidFill>
                        <a:srgbClr val="5E5E5E"/>
                      </a:solidFill>
                      <a:latin typeface="Cambria Math" panose="02040503050406030204" pitchFamily="18" charset="0"/>
                    </a:rPr>
                    <m:t/>
                  </m:r>
                  <m:r>
                    <m:rPr>
                      <m:nor/>
                    </m:rPr>
                    <a:rPr xmlns:a="http://schemas.openxmlformats.org/drawingml/2006/main" sz="3300" i="1">
                      <a:solidFill>
                        <a:srgbClr val="5E5E5E"/>
                      </a:solidFill>
                      <a:latin typeface="Cambria Math" panose="02040503050406030204" pitchFamily="18" charset="0"/>
                    </a:rPr>
                    <m:t>ice</m:t>
                  </m:r>
                  <m:r>
                    <m:rPr>
                      <m:nor/>
                    </m:rPr>
                    <a:rPr xmlns:a="http://schemas.openxmlformats.org/drawingml/2006/main" sz="3300" i="1">
                      <a:solidFill>
                        <a:srgbClr val="5E5E5E"/>
                      </a:solidFill>
                      <a:latin typeface="Cambria Math" panose="02040503050406030204" pitchFamily="18" charset="0"/>
                    </a:rPr>
                    <m:t/>
                  </m:r>
                  <m:r>
                    <m:rPr>
                      <m:nor/>
                    </m:rPr>
                    <a:rPr xmlns:a="http://schemas.openxmlformats.org/drawingml/2006/main" sz="3300" i="1">
                      <a:solidFill>
                        <a:srgbClr val="5E5E5E"/>
                      </a:solidFill>
                      <a:latin typeface="Cambria Math" panose="02040503050406030204" pitchFamily="18" charset="0"/>
                    </a:rPr>
                    <m:t>cream</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𝑃</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I</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𝑃</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like</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I</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𝑃</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ice</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like</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𝑃</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cream</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m:t>
                  </m:r>
                  <m:r>
                    <m:rPr>
                      <m:nor/>
                    </m:rPr>
                    <a:rPr xmlns:a="http://schemas.openxmlformats.org/drawingml/2006/main" sz="3300" i="1">
                      <a:solidFill>
                        <a:srgbClr val="5E5E5E"/>
                      </a:solidFill>
                      <a:latin typeface="Cambria Math" panose="02040503050406030204" pitchFamily="18" charset="0"/>
                    </a:rPr>
                    <m:t>ice</m:t>
                  </m:r>
                  <m:r>
                    <m:rPr>
                      <m:nor/>
                    </m:rPr>
                    <a:rPr xmlns:a="http://schemas.openxmlformats.org/drawingml/2006/main" sz="3300" i="1">
                      <a:solidFill>
                        <a:srgbClr val="5E5E5E"/>
                      </a:solidFill>
                      <a:latin typeface="Cambria Math" panose="02040503050406030204" pitchFamily="18" charset="0"/>
                    </a:rPr>
                    <m:t>"</m:t>
                  </m:r>
                  <m:r>
                    <a:rPr xmlns:a="http://schemas.openxmlformats.org/drawingml/2006/main" sz="3300" i="1">
                      <a:solidFill>
                        <a:srgbClr val="5E5E5E"/>
                      </a:solidFill>
                      <a:latin typeface="Cambria Math" panose="02040503050406030204" pitchFamily="18" charset="0"/>
                    </a:rPr>
                    <m:t>)</m:t>
                  </m:r>
                </m:oMath>
              </m:oMathPara>
            </a14:m>
            <a:endParaRPr sz="3300">
              <a:solidFill>
                <a:srgbClr val="5E5E5E"/>
              </a:solidFill>
            </a:endParaRPr>
          </a:p>
        </p:txBody>
      </p:sp>
      <p:sp>
        <p:nvSpPr>
          <p:cNvPr id="1165" name="Rectangle 26"/>
          <p:cNvSpPr txBox="1"/>
          <p:nvPr/>
        </p:nvSpPr>
        <p:spPr>
          <a:xfrm>
            <a:off x="3269292" y="11090515"/>
            <a:ext cx="18091708" cy="792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sz="4000">
                <a:solidFill>
                  <a:srgbClr val="404040"/>
                </a:solidFill>
                <a:latin typeface="Open Sans Condensed Light"/>
                <a:ea typeface="Open Sans Condensed Light"/>
                <a:cs typeface="Open Sans Condensed Light"/>
                <a:sym typeface="Open Sans Condensed Light"/>
              </a:defRPr>
            </a:lvl1pPr>
          </a:lstStyle>
          <a:p>
            <a:pPr/>
            <a:r>
              <a:t>The probability of the sentence is the product of the individual probabilities:</a:t>
            </a:r>
          </a:p>
        </p:txBody>
      </p:sp>
      <p:sp>
        <p:nvSpPr>
          <p:cNvPr id="1166" name="Rectangle 26"/>
          <p:cNvSpPr txBox="1"/>
          <p:nvPr/>
        </p:nvSpPr>
        <p:spPr>
          <a:xfrm>
            <a:off x="3269293" y="12727788"/>
            <a:ext cx="1809170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b="1" sz="4000">
                <a:solidFill>
                  <a:srgbClr val="404040"/>
                </a:solidFill>
                <a:latin typeface="Open Sans Condensed Light"/>
                <a:ea typeface="Open Sans Condensed Light"/>
                <a:cs typeface="Open Sans Condensed Light"/>
                <a:sym typeface="Open Sans Condensed Light"/>
              </a:defRPr>
            </a:lvl1pPr>
          </a:lstStyle>
          <a:p>
            <a:pPr/>
            <a:r>
              <a:t>Can't capture long term relationships</a:t>
            </a:r>
          </a:p>
        </p:txBody>
      </p:sp>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7"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658" name="Title 55"/>
          <p:cNvSpPr txBox="1"/>
          <p:nvPr>
            <p:ph type="title"/>
          </p:nvPr>
        </p:nvSpPr>
        <p:spPr>
          <a:prstGeom prst="rect">
            <a:avLst/>
          </a:prstGeom>
        </p:spPr>
        <p:txBody>
          <a:bodyPr/>
          <a:lstStyle>
            <a:lvl1pPr>
              <a:defRPr>
                <a:solidFill>
                  <a:srgbClr val="2F2F2F"/>
                </a:solidFill>
              </a:defRPr>
            </a:lvl1pPr>
          </a:lstStyle>
          <a:p>
            <a:pPr/>
            <a:r>
              <a:t>Langchain for LLM App Development </a:t>
            </a:r>
          </a:p>
        </p:txBody>
      </p:sp>
      <p:sp>
        <p:nvSpPr>
          <p:cNvPr id="2659" name="TextBox 1"/>
          <p:cNvSpPr txBox="1"/>
          <p:nvPr/>
        </p:nvSpPr>
        <p:spPr>
          <a:xfrm>
            <a:off x="9437827" y="6468871"/>
            <a:ext cx="5508345" cy="778253"/>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
        <p:nvSpPr>
          <p:cNvPr id="266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Evaluation with Langchain</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0"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Sequence to Sequence Models: LSTMs</a:t>
            </a:r>
          </a:p>
        </p:txBody>
      </p:sp>
      <p:sp>
        <p:nvSpPr>
          <p:cNvPr id="1171"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72" name="Straight Connector 5"/>
          <p:cNvSpPr/>
          <p:nvPr/>
        </p:nvSpPr>
        <p:spPr>
          <a:xfrm flipH="1">
            <a:off x="12448778" y="5404161"/>
            <a:ext cx="1" cy="5467419"/>
          </a:xfrm>
          <a:prstGeom prst="line">
            <a:avLst/>
          </a:prstGeom>
          <a:ln w="38100">
            <a:solidFill>
              <a:srgbClr val="BFBFBF"/>
            </a:solidFill>
            <a:miter/>
          </a:ln>
        </p:spPr>
        <p:txBody>
          <a:bodyPr lIns="45718" tIns="45718" rIns="45718" bIns="45718"/>
          <a:lstStyle/>
          <a:p>
            <a:pPr/>
          </a:p>
        </p:txBody>
      </p:sp>
      <p:sp>
        <p:nvSpPr>
          <p:cNvPr id="1173" name="Oval 22"/>
          <p:cNvSpPr/>
          <p:nvPr/>
        </p:nvSpPr>
        <p:spPr>
          <a:xfrm>
            <a:off x="2235842" y="588808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74"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75" name="Oval 32"/>
          <p:cNvSpPr/>
          <p:nvPr/>
        </p:nvSpPr>
        <p:spPr>
          <a:xfrm>
            <a:off x="2235842" y="818827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76" name="Title 55"/>
          <p:cNvSpPr txBox="1"/>
          <p:nvPr>
            <p:ph type="title"/>
          </p:nvPr>
        </p:nvSpPr>
        <p:spPr>
          <a:prstGeom prst="rect">
            <a:avLst/>
          </a:prstGeom>
        </p:spPr>
        <p:txBody>
          <a:bodyPr/>
          <a:lstStyle/>
          <a:p>
            <a:pPr/>
            <a:r>
              <a:t>Large Language Models</a:t>
            </a:r>
          </a:p>
        </p:txBody>
      </p:sp>
      <p:sp>
        <p:nvSpPr>
          <p:cNvPr id="1177" name="Rectangle 23"/>
          <p:cNvSpPr/>
          <p:nvPr/>
        </p:nvSpPr>
        <p:spPr>
          <a:xfrm>
            <a:off x="3284689" y="7759435"/>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78" name="Rectangle 20"/>
          <p:cNvSpPr txBox="1"/>
          <p:nvPr/>
        </p:nvSpPr>
        <p:spPr>
          <a:xfrm>
            <a:off x="3636956" y="5403763"/>
            <a:ext cx="8148824"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LSTMs</a:t>
            </a:r>
            <a:r>
              <a:rPr b="0"/>
              <a:t>, forgetting mechanism to model longer sentences and maintain context.</a:t>
            </a:r>
          </a:p>
        </p:txBody>
      </p:sp>
      <p:sp>
        <p:nvSpPr>
          <p:cNvPr id="1179" name="Rectangle 26"/>
          <p:cNvSpPr txBox="1"/>
          <p:nvPr/>
        </p:nvSpPr>
        <p:spPr>
          <a:xfrm>
            <a:off x="3269292" y="11090515"/>
            <a:ext cx="18091708" cy="792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defTabSz="1828800">
              <a:defRPr sz="4000">
                <a:solidFill>
                  <a:srgbClr val="404040"/>
                </a:solidFill>
                <a:latin typeface="Open Sans Condensed Light"/>
                <a:ea typeface="Open Sans Condensed Light"/>
                <a:cs typeface="Open Sans Condensed Light"/>
                <a:sym typeface="Open Sans Condensed Light"/>
              </a:defRPr>
            </a:pPr>
            <a:r>
              <a:t>The probability of the sentence </a:t>
            </a:r>
            <a:r>
              <a:t>now is influenced by context</a:t>
            </a:r>
          </a:p>
        </p:txBody>
      </p:sp>
      <p:sp>
        <p:nvSpPr>
          <p:cNvPr id="1180" name="TextBox 3"/>
          <p:cNvSpPr txBox="1"/>
          <p:nvPr/>
        </p:nvSpPr>
        <p:spPr>
          <a:xfrm>
            <a:off x="3442296" y="7310384"/>
            <a:ext cx="6887410" cy="4315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defRPr>
            </a:lvl1pPr>
          </a:lstStyle>
          <a:p>
            <a:pPr>
              <a:defRPr u="none">
                <a:solidFill>
                  <a:srgbClr val="5E5E5E"/>
                </a:solidFill>
                <a:uFillTx/>
              </a:defRPr>
            </a:pPr>
            <a:r>
              <a:rPr u="sng">
                <a:solidFill>
                  <a:srgbClr val="0000FF"/>
                </a:solidFill>
                <a:uFill>
                  <a:solidFill>
                    <a:srgbClr val="0000FF"/>
                  </a:solidFill>
                </a:uFill>
                <a:hlinkClick r:id="rId3" invalidUrl="" action="" tgtFrame="" tooltip="" history="1" highlightClick="0" endSnd="0"/>
              </a:rPr>
              <a:t>(Hochreiter and Jürgen Schmidhuber 1997)</a:t>
            </a:r>
          </a:p>
        </p:txBody>
      </p:sp>
      <p:pic>
        <p:nvPicPr>
          <p:cNvPr id="1181" name="Picture 5" descr="Picture 5"/>
          <p:cNvPicPr>
            <a:picLocks noChangeAspect="1"/>
          </p:cNvPicPr>
          <p:nvPr/>
        </p:nvPicPr>
        <p:blipFill>
          <a:blip r:embed="rId4">
            <a:extLst/>
          </a:blip>
          <a:stretch>
            <a:fillRect/>
          </a:stretch>
        </p:blipFill>
        <p:spPr>
          <a:xfrm>
            <a:off x="13595182" y="5413638"/>
            <a:ext cx="9373937" cy="3718279"/>
          </a:xfrm>
          <a:prstGeom prst="rect">
            <a:avLst/>
          </a:prstGeom>
          <a:ln w="12700">
            <a:miter lim="400000"/>
          </a:ln>
        </p:spPr>
      </p:pic>
      <p:sp>
        <p:nvSpPr>
          <p:cNvPr id="1182" name="TextBox 8"/>
          <p:cNvSpPr txBox="1"/>
          <p:nvPr/>
        </p:nvSpPr>
        <p:spPr>
          <a:xfrm>
            <a:off x="14474175" y="9344513"/>
            <a:ext cx="7338791" cy="4613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151515"/>
                </a:solidFill>
              </a:defRPr>
            </a:pPr>
            <a:r>
              <a:rPr u="sng">
                <a:solidFill>
                  <a:srgbClr val="0000FF"/>
                </a:solidFill>
                <a:uFill>
                  <a:solidFill>
                    <a:srgbClr val="0000FF"/>
                  </a:solidFill>
                </a:uFill>
                <a:hlinkClick r:id="rId5" invalidUrl="" action="" tgtFrame="" tooltip="" history="1" highlightClick="0" endSnd="0"/>
              </a:rPr>
              <a:t>Understanding LSTM Networks </a:t>
            </a:r>
            <a:r>
              <a:rPr u="sng">
                <a:solidFill>
                  <a:srgbClr val="0000FF"/>
                </a:solidFill>
                <a:uFill>
                  <a:solidFill>
                    <a:srgbClr val="0000FF"/>
                  </a:solidFill>
                </a:uFill>
                <a:hlinkClick r:id="rId5" invalidUrl="" action="" tgtFrame="" tooltip="" history="1" highlightClick="0" endSnd="0"/>
              </a:rPr>
              <a:t>by Christopher Olah</a:t>
            </a:r>
          </a:p>
        </p:txBody>
      </p:sp>
      <p:sp>
        <p:nvSpPr>
          <p:cNvPr id="1183" name="Rectangle 20"/>
          <p:cNvSpPr txBox="1"/>
          <p:nvPr/>
        </p:nvSpPr>
        <p:spPr>
          <a:xfrm>
            <a:off x="3637007" y="7866639"/>
            <a:ext cx="6893768"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151515"/>
                </a:solidFill>
                <a:latin typeface="Open Sans Condensed Light"/>
                <a:ea typeface="Open Sans Condensed Light"/>
                <a:cs typeface="Open Sans Condensed Light"/>
                <a:sym typeface="Open Sans Condensed Light"/>
              </a:defRPr>
            </a:lvl1pPr>
          </a:lstStyle>
          <a:p>
            <a:pPr/>
            <a:r>
              <a:t>Forgetting gates and context maintenance.</a:t>
            </a:r>
            <a:endParaRPr>
              <a:solidFill>
                <a:srgbClr val="404040"/>
              </a:solidFill>
            </a:endParaR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7"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Sequence to Sequence Models: LSTMs</a:t>
            </a:r>
          </a:p>
        </p:txBody>
      </p:sp>
      <p:sp>
        <p:nvSpPr>
          <p:cNvPr id="118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89" name="Straight Connector 5"/>
          <p:cNvSpPr/>
          <p:nvPr/>
        </p:nvSpPr>
        <p:spPr>
          <a:xfrm flipH="1">
            <a:off x="12448778" y="5404161"/>
            <a:ext cx="1" cy="5467419"/>
          </a:xfrm>
          <a:prstGeom prst="line">
            <a:avLst/>
          </a:prstGeom>
          <a:ln w="38100">
            <a:solidFill>
              <a:srgbClr val="BFBFBF"/>
            </a:solidFill>
            <a:miter/>
          </a:ln>
        </p:spPr>
        <p:txBody>
          <a:bodyPr lIns="45718" tIns="45718" rIns="45718" bIns="45718"/>
          <a:lstStyle/>
          <a:p>
            <a:pPr/>
          </a:p>
        </p:txBody>
      </p:sp>
      <p:sp>
        <p:nvSpPr>
          <p:cNvPr id="1190" name="Oval 22"/>
          <p:cNvSpPr/>
          <p:nvPr/>
        </p:nvSpPr>
        <p:spPr>
          <a:xfrm>
            <a:off x="2235842" y="588808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91"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92" name="Oval 32"/>
          <p:cNvSpPr/>
          <p:nvPr/>
        </p:nvSpPr>
        <p:spPr>
          <a:xfrm>
            <a:off x="2235842" y="8188272"/>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93" name="Title 55"/>
          <p:cNvSpPr txBox="1"/>
          <p:nvPr>
            <p:ph type="title"/>
          </p:nvPr>
        </p:nvSpPr>
        <p:spPr>
          <a:prstGeom prst="rect">
            <a:avLst/>
          </a:prstGeom>
        </p:spPr>
        <p:txBody>
          <a:bodyPr/>
          <a:lstStyle/>
          <a:p>
            <a:pPr/>
            <a:r>
              <a:t>Large Language Models</a:t>
            </a:r>
          </a:p>
        </p:txBody>
      </p:sp>
      <p:sp>
        <p:nvSpPr>
          <p:cNvPr id="1194" name="Rectangle 23"/>
          <p:cNvSpPr/>
          <p:nvPr/>
        </p:nvSpPr>
        <p:spPr>
          <a:xfrm>
            <a:off x="3284689" y="7759435"/>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95" name="Rectangle 20"/>
          <p:cNvSpPr txBox="1"/>
          <p:nvPr/>
        </p:nvSpPr>
        <p:spPr>
          <a:xfrm>
            <a:off x="3636956" y="5403763"/>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Seq2Seq models require processing input sequentially</a:t>
            </a:r>
          </a:p>
        </p:txBody>
      </p:sp>
      <p:sp>
        <p:nvSpPr>
          <p:cNvPr id="1196" name="Rectangle 26"/>
          <p:cNvSpPr txBox="1"/>
          <p:nvPr/>
        </p:nvSpPr>
        <p:spPr>
          <a:xfrm>
            <a:off x="3269293" y="12326891"/>
            <a:ext cx="1809170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b="1" sz="4000">
                <a:solidFill>
                  <a:srgbClr val="404040"/>
                </a:solidFill>
                <a:latin typeface="Open Sans Condensed Light"/>
                <a:ea typeface="Open Sans Condensed Light"/>
                <a:cs typeface="Open Sans Condensed Light"/>
                <a:sym typeface="Open Sans Condensed Light"/>
              </a:defRPr>
            </a:lvl1pPr>
          </a:lstStyle>
          <a:p>
            <a:pPr/>
            <a:r>
              <a:t>Can't capture really long contexts!</a:t>
            </a:r>
          </a:p>
        </p:txBody>
      </p:sp>
      <p:pic>
        <p:nvPicPr>
          <p:cNvPr id="1197" name="Picture 1" descr="Picture 1"/>
          <p:cNvPicPr>
            <a:picLocks noChangeAspect="1"/>
          </p:cNvPicPr>
          <p:nvPr/>
        </p:nvPicPr>
        <p:blipFill>
          <a:blip r:embed="rId3">
            <a:extLst/>
          </a:blip>
          <a:stretch>
            <a:fillRect/>
          </a:stretch>
        </p:blipFill>
        <p:spPr>
          <a:xfrm>
            <a:off x="13648635" y="5536060"/>
            <a:ext cx="10149306" cy="3847665"/>
          </a:xfrm>
          <a:prstGeom prst="rect">
            <a:avLst/>
          </a:prstGeom>
          <a:ln w="12700">
            <a:miter lim="400000"/>
          </a:ln>
        </p:spPr>
      </p:pic>
      <p:sp>
        <p:nvSpPr>
          <p:cNvPr id="1198" name="Rectangle 20"/>
          <p:cNvSpPr txBox="1"/>
          <p:nvPr/>
        </p:nvSpPr>
        <p:spPr>
          <a:xfrm>
            <a:off x="16251921" y="9497001"/>
            <a:ext cx="49687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4" invalidUrl="" action="" tgtFrame="" tooltip="" history="1" highlightClick="0" endSnd="0"/>
              </a:defRPr>
            </a:lvl1pPr>
          </a:lstStyle>
          <a:p>
            <a:pPr>
              <a:defRPr u="none">
                <a:solidFill>
                  <a:srgbClr val="151515"/>
                </a:solidFill>
                <a:uFillTx/>
              </a:defRPr>
            </a:pPr>
            <a:r>
              <a:rPr u="sng">
                <a:solidFill>
                  <a:srgbClr val="0000FF"/>
                </a:solidFill>
                <a:uFill>
                  <a:solidFill>
                    <a:srgbClr val="0000FF"/>
                  </a:solidFill>
                </a:uFill>
                <a:hlinkClick r:id="rId4" invalidUrl="" action="" tgtFrame="" tooltip="" history="1" highlightClick="0" endSnd="0"/>
              </a:rPr>
              <a:t>(Vinyals &amp; Le, 2015)</a:t>
            </a:r>
          </a:p>
        </p:txBody>
      </p:sp>
      <p:sp>
        <p:nvSpPr>
          <p:cNvPr id="1199" name="Rectangle 20"/>
          <p:cNvSpPr txBox="1"/>
          <p:nvPr/>
        </p:nvSpPr>
        <p:spPr>
          <a:xfrm>
            <a:off x="3637008" y="7889371"/>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Struggle with really long complex inputs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3"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04" name="Rectangle 17"/>
          <p:cNvSpPr txBox="1"/>
          <p:nvPr/>
        </p:nvSpPr>
        <p:spPr>
          <a:xfrm>
            <a:off x="3007907" y="4191000"/>
            <a:ext cx="18368186" cy="5334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defTabSz="1828800">
              <a:defRPr b="1" spc="1000" sz="7000">
                <a:solidFill>
                  <a:srgbClr val="FFFFFF"/>
                </a:solidFill>
                <a:latin typeface="Open Sans Condensed Light"/>
                <a:ea typeface="Open Sans Condensed Light"/>
                <a:cs typeface="Open Sans Condensed Light"/>
                <a:sym typeface="Open Sans Condensed Light"/>
              </a:defRPr>
            </a:pPr>
            <a:r>
              <a:t>The complexity of language models increases to account for their ability to consider </a:t>
            </a:r>
            <a:r>
              <a:rPr>
                <a:solidFill>
                  <a:srgbClr val="B7D5C1"/>
                </a:solidFill>
              </a:rPr>
              <a:t>context</a:t>
            </a:r>
            <a:r>
              <a:t> when modeling sequences of text.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6" name="Title 55"/>
          <p:cNvSpPr txBox="1"/>
          <p:nvPr>
            <p:ph type="title"/>
          </p:nvPr>
        </p:nvSpPr>
        <p:spPr>
          <a:prstGeom prst="rect">
            <a:avLst/>
          </a:prstGeom>
        </p:spPr>
        <p:txBody>
          <a:bodyPr/>
          <a:lstStyle>
            <a:lvl1pPr>
              <a:defRPr b="1"/>
            </a:lvl1pPr>
          </a:lstStyle>
          <a:p>
            <a:pPr/>
            <a:r>
              <a:t>Essence of LLMs</a:t>
            </a:r>
          </a:p>
        </p:txBody>
      </p:sp>
      <p:sp>
        <p:nvSpPr>
          <p:cNvPr id="1207"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Beyond pattern matching</a:t>
            </a:r>
          </a:p>
        </p:txBody>
      </p:sp>
      <p:sp>
        <p:nvSpPr>
          <p:cNvPr id="120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grpSp>
        <p:nvGrpSpPr>
          <p:cNvPr id="1212" name="Group"/>
          <p:cNvGrpSpPr/>
          <p:nvPr/>
        </p:nvGrpSpPr>
        <p:grpSpPr>
          <a:xfrm>
            <a:off x="2342748" y="5707927"/>
            <a:ext cx="18930269" cy="2348558"/>
            <a:chOff x="0" y="0"/>
            <a:chExt cx="18930267" cy="2348557"/>
          </a:xfrm>
        </p:grpSpPr>
        <p:sp>
          <p:nvSpPr>
            <p:cNvPr id="1209" name="Rectangle 31"/>
            <p:cNvSpPr/>
            <p:nvPr/>
          </p:nvSpPr>
          <p:spPr>
            <a:xfrm>
              <a:off x="1092842" y="0"/>
              <a:ext cx="91440" cy="2348558"/>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210" name="Oval 32"/>
            <p:cNvSpPr/>
            <p:nvPr/>
          </p:nvSpPr>
          <p:spPr>
            <a:xfrm>
              <a:off x="-1" y="720727"/>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211" name="Rectangle 26"/>
            <p:cNvSpPr/>
            <p:nvPr/>
          </p:nvSpPr>
          <p:spPr>
            <a:xfrm>
              <a:off x="1561467" y="371638"/>
              <a:ext cx="173688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They capture context, understand dependencies, and predict text based on patterns learned during training.</a:t>
              </a:r>
            </a:p>
          </p:txBody>
        </p:sp>
      </p:gr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4" name="Title 55"/>
          <p:cNvSpPr txBox="1"/>
          <p:nvPr>
            <p:ph type="title"/>
          </p:nvPr>
        </p:nvSpPr>
        <p:spPr>
          <a:prstGeom prst="rect">
            <a:avLst/>
          </a:prstGeom>
        </p:spPr>
        <p:txBody>
          <a:bodyPr/>
          <a:lstStyle>
            <a:lvl1pPr>
              <a:defRPr b="1"/>
            </a:lvl1pPr>
          </a:lstStyle>
          <a:p>
            <a:pPr/>
            <a:r>
              <a:t>Ok, but how?</a:t>
            </a:r>
          </a:p>
        </p:txBody>
      </p:sp>
      <p:sp>
        <p:nvSpPr>
          <p:cNvPr id="1215"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LLMs as pattern matchers</a:t>
            </a:r>
          </a:p>
        </p:txBody>
      </p:sp>
      <p:sp>
        <p:nvSpPr>
          <p:cNvPr id="121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17"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224" name="Group"/>
          <p:cNvGrpSpPr/>
          <p:nvPr/>
        </p:nvGrpSpPr>
        <p:grpSpPr>
          <a:xfrm>
            <a:off x="2235842" y="5404160"/>
            <a:ext cx="9710302" cy="5592227"/>
            <a:chOff x="0" y="0"/>
            <a:chExt cx="9710300" cy="5592226"/>
          </a:xfrm>
        </p:grpSpPr>
        <p:sp>
          <p:nvSpPr>
            <p:cNvPr id="1218" name="Oval 22"/>
            <p:cNvSpPr/>
            <p:nvPr/>
          </p:nvSpPr>
          <p:spPr>
            <a:xfrm>
              <a:off x="0" y="55295"/>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219" name="Rectangle 23"/>
            <p:cNvSpPr/>
            <p:nvPr/>
          </p:nvSpPr>
          <p:spPr>
            <a:xfrm>
              <a:off x="1092843" y="143350"/>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220" name="Rectangle 20"/>
            <p:cNvSpPr txBox="1"/>
            <p:nvPr/>
          </p:nvSpPr>
          <p:spPr>
            <a:xfrm>
              <a:off x="1561469" y="-1"/>
              <a:ext cx="8148829" cy="14020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are akin to probabilistic programs.</a:t>
              </a:r>
            </a:p>
          </p:txBody>
        </p:sp>
        <p:sp>
          <p:nvSpPr>
            <p:cNvPr id="1221" name="Rectangle 31"/>
            <p:cNvSpPr/>
            <p:nvPr/>
          </p:nvSpPr>
          <p:spPr>
            <a:xfrm>
              <a:off x="1092843" y="3243669"/>
              <a:ext cx="91440" cy="2348558"/>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222" name="Oval 32"/>
            <p:cNvSpPr/>
            <p:nvPr/>
          </p:nvSpPr>
          <p:spPr>
            <a:xfrm>
              <a:off x="0" y="3162604"/>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223" name="Rectangle 26"/>
            <p:cNvSpPr txBox="1"/>
            <p:nvPr/>
          </p:nvSpPr>
          <p:spPr>
            <a:xfrm>
              <a:off x="1561467" y="3107307"/>
              <a:ext cx="8148834" cy="2011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They predict outcomes based on probabilities learned from training data</a:t>
              </a:r>
            </a:p>
          </p:txBody>
        </p:sp>
      </p:grpSp>
      <p:pic>
        <p:nvPicPr>
          <p:cNvPr id="1225" name="Image" descr="Image"/>
          <p:cNvPicPr>
            <a:picLocks noChangeAspect="1"/>
          </p:cNvPicPr>
          <p:nvPr/>
        </p:nvPicPr>
        <p:blipFill>
          <a:blip r:embed="rId2">
            <a:extLst/>
          </a:blip>
          <a:srcRect l="8645" t="13251" r="7511" b="13251"/>
          <a:stretch>
            <a:fillRect/>
          </a:stretch>
        </p:blipFill>
        <p:spPr>
          <a:xfrm>
            <a:off x="13400515" y="5232954"/>
            <a:ext cx="10194826" cy="5699579"/>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7"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28" name="Rectangle: Rounded Corners 2"/>
          <p:cNvSpPr/>
          <p:nvPr/>
        </p:nvSpPr>
        <p:spPr>
          <a:xfrm>
            <a:off x="3185042" y="5689453"/>
            <a:ext cx="4871453" cy="2277979"/>
          </a:xfrm>
          <a:prstGeom prst="roundRect">
            <a:avLst>
              <a:gd name="adj" fmla="val 16667"/>
            </a:avLst>
          </a:prstGeom>
          <a:ln w="12700">
            <a:solidFill>
              <a:srgbClr val="FFFFF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29" name="Rectangle: Rounded Corners 3"/>
          <p:cNvSpPr/>
          <p:nvPr/>
        </p:nvSpPr>
        <p:spPr>
          <a:xfrm>
            <a:off x="16284652" y="5714596"/>
            <a:ext cx="4871453" cy="2277979"/>
          </a:xfrm>
          <a:prstGeom prst="roundRect">
            <a:avLst>
              <a:gd name="adj" fmla="val 16667"/>
            </a:avLst>
          </a:prstGeom>
          <a:ln w="12700">
            <a:solidFill>
              <a:srgbClr val="FFFFF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30" name="Rectangle: Rounded Corners 4"/>
          <p:cNvSpPr/>
          <p:nvPr/>
        </p:nvSpPr>
        <p:spPr>
          <a:xfrm>
            <a:off x="9726344" y="5716982"/>
            <a:ext cx="4871453" cy="2277979"/>
          </a:xfrm>
          <a:prstGeom prst="roundRect">
            <a:avLst>
              <a:gd name="adj" fmla="val 16667"/>
            </a:avLst>
          </a:prstGeom>
          <a:ln w="12700">
            <a:solidFill>
              <a:srgbClr val="FFFFFF"/>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31" name="TextBox 5"/>
          <p:cNvSpPr txBox="1"/>
          <p:nvPr/>
        </p:nvSpPr>
        <p:spPr>
          <a:xfrm>
            <a:off x="3896123" y="6474337"/>
            <a:ext cx="3443414"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2438337">
              <a:defRPr b="1" sz="4000">
                <a:solidFill>
                  <a:srgbClr val="BFBFBF"/>
                </a:solidFill>
                <a:latin typeface="Open Sans Condensed Light"/>
                <a:ea typeface="Open Sans Condensed Light"/>
                <a:cs typeface="Open Sans Condensed Light"/>
                <a:sym typeface="Open Sans Condensed Light"/>
              </a:defRPr>
            </a:lvl1pPr>
          </a:lstStyle>
          <a:p>
            <a:pPr/>
            <a:r>
              <a:t>Context/Past</a:t>
            </a:r>
          </a:p>
        </p:txBody>
      </p:sp>
      <p:sp>
        <p:nvSpPr>
          <p:cNvPr id="1232" name="TextBox 6"/>
          <p:cNvSpPr txBox="1"/>
          <p:nvPr/>
        </p:nvSpPr>
        <p:spPr>
          <a:xfrm>
            <a:off x="11678536" y="6474646"/>
            <a:ext cx="951469"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2438337">
              <a:defRPr b="1" sz="4000">
                <a:solidFill>
                  <a:srgbClr val="BFBFBF"/>
                </a:solidFill>
                <a:latin typeface="Open Sans Condensed Light"/>
                <a:ea typeface="Open Sans Condensed Light"/>
                <a:cs typeface="Open Sans Condensed Light"/>
                <a:sym typeface="Open Sans Condensed Light"/>
              </a:defRPr>
            </a:lvl1pPr>
          </a:lstStyle>
          <a:p>
            <a:pPr/>
            <a:r>
              <a:t>LM</a:t>
            </a:r>
          </a:p>
        </p:txBody>
      </p:sp>
      <p:sp>
        <p:nvSpPr>
          <p:cNvPr id="1233" name="TextBox 7"/>
          <p:cNvSpPr txBox="1"/>
          <p:nvPr/>
        </p:nvSpPr>
        <p:spPr>
          <a:xfrm>
            <a:off x="17855497" y="6495240"/>
            <a:ext cx="1713469"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2438337">
              <a:defRPr b="1" sz="4000">
                <a:solidFill>
                  <a:srgbClr val="BFBFBF"/>
                </a:solidFill>
                <a:latin typeface="Open Sans Condensed Light"/>
                <a:ea typeface="Open Sans Condensed Light"/>
                <a:cs typeface="Open Sans Condensed Light"/>
                <a:sym typeface="Open Sans Condensed Light"/>
              </a:defRPr>
            </a:lvl1pPr>
          </a:lstStyle>
          <a:p>
            <a:pPr/>
            <a:r>
              <a:t>Future</a:t>
            </a:r>
          </a:p>
        </p:txBody>
      </p:sp>
      <p:sp>
        <p:nvSpPr>
          <p:cNvPr id="1234" name="Arrow: Right 8"/>
          <p:cNvSpPr/>
          <p:nvPr/>
        </p:nvSpPr>
        <p:spPr>
          <a:xfrm>
            <a:off x="8437202" y="6594293"/>
            <a:ext cx="978408" cy="484632"/>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35" name="Arrow: Right 9"/>
          <p:cNvSpPr/>
          <p:nvPr/>
        </p:nvSpPr>
        <p:spPr>
          <a:xfrm>
            <a:off x="14946574" y="6574193"/>
            <a:ext cx="978408" cy="484632"/>
          </a:xfrm>
          <a:prstGeom prst="rightArrow">
            <a:avLst>
              <a:gd name="adj1" fmla="val 50000"/>
              <a:gd name="adj2" fmla="val 50000"/>
            </a:avLst>
          </a:pr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6" name="Title 55"/>
          <p:cNvSpPr txBox="1"/>
          <p:nvPr>
            <p:ph type="title"/>
          </p:nvPr>
        </p:nvSpPr>
        <p:spPr>
          <a:prstGeom prst="rect">
            <a:avLst/>
          </a:prstGeom>
        </p:spPr>
        <p:txBody>
          <a:bodyPr/>
          <a:lstStyle/>
          <a:p>
            <a:pPr/>
            <a:r>
              <a:t>Intro</a:t>
            </a:r>
          </a:p>
        </p:txBody>
      </p:sp>
      <p:sp>
        <p:nvSpPr>
          <p:cNvPr id="1017"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Hi!</a:t>
            </a:r>
          </a:p>
        </p:txBody>
      </p:sp>
      <p:sp>
        <p:nvSpPr>
          <p:cNvPr id="101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19"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026" name="Group"/>
          <p:cNvGrpSpPr/>
          <p:nvPr/>
        </p:nvGrpSpPr>
        <p:grpSpPr>
          <a:xfrm>
            <a:off x="2313663" y="5547512"/>
            <a:ext cx="9554659" cy="5448877"/>
            <a:chOff x="0" y="0"/>
            <a:chExt cx="9554658" cy="5448875"/>
          </a:xfrm>
        </p:grpSpPr>
        <p:sp>
          <p:nvSpPr>
            <p:cNvPr id="1020" name="Oval 22"/>
            <p:cNvSpPr/>
            <p:nvPr/>
          </p:nvSpPr>
          <p:spPr>
            <a:xfrm>
              <a:off x="19455" y="476148"/>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021" name="Rectangle 23"/>
            <p:cNvSpPr/>
            <p:nvPr/>
          </p:nvSpPr>
          <p:spPr>
            <a:xfrm>
              <a:off x="1015021" y="-1"/>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022" name="Rectangle 20"/>
            <p:cNvSpPr txBox="1"/>
            <p:nvPr/>
          </p:nvSpPr>
          <p:spPr>
            <a:xfrm>
              <a:off x="1366916" y="479219"/>
              <a:ext cx="8148828" cy="7924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Me!</a:t>
              </a:r>
            </a:p>
          </p:txBody>
        </p:sp>
        <p:sp>
          <p:nvSpPr>
            <p:cNvPr id="1023" name="Rectangle 31"/>
            <p:cNvSpPr/>
            <p:nvPr/>
          </p:nvSpPr>
          <p:spPr>
            <a:xfrm>
              <a:off x="1015021" y="3100318"/>
              <a:ext cx="91440" cy="2348558"/>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024" name="Oval 32"/>
            <p:cNvSpPr/>
            <p:nvPr/>
          </p:nvSpPr>
          <p:spPr>
            <a:xfrm>
              <a:off x="-1" y="3719645"/>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025" name="Rectangle 26"/>
            <p:cNvSpPr txBox="1"/>
            <p:nvPr/>
          </p:nvSpPr>
          <p:spPr>
            <a:xfrm>
              <a:off x="1405825" y="3450340"/>
              <a:ext cx="8148833" cy="14020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Quick Survey to get to know everyone!</a:t>
              </a:r>
            </a:p>
          </p:txBody>
        </p:sp>
      </p:grpSp>
      <p:pic>
        <p:nvPicPr>
          <p:cNvPr id="1027" name="Image" descr="Image"/>
          <p:cNvPicPr>
            <a:picLocks noChangeAspect="1"/>
          </p:cNvPicPr>
          <p:nvPr/>
        </p:nvPicPr>
        <p:blipFill>
          <a:blip r:embed="rId2">
            <a:extLst/>
          </a:blip>
          <a:stretch>
            <a:fillRect/>
          </a:stretch>
        </p:blipFill>
        <p:spPr>
          <a:prstGeom prst="rect">
            <a:avLst/>
          </a:prstGeom>
          <a:ln w="12700">
            <a:miter lim="400000"/>
          </a:ln>
        </p:spPr>
      </p:pic>
      <p:pic>
        <p:nvPicPr>
          <p:cNvPr id="1028" name="Picture 7" descr="Picture 7"/>
          <p:cNvPicPr>
            <a:picLocks noChangeAspect="1"/>
          </p:cNvPicPr>
          <p:nvPr/>
        </p:nvPicPr>
        <p:blipFill>
          <a:blip r:embed="rId3">
            <a:extLst/>
          </a:blip>
          <a:stretch>
            <a:fillRect/>
          </a:stretch>
        </p:blipFill>
        <p:spPr>
          <a:xfrm>
            <a:off x="15098625" y="4707394"/>
            <a:ext cx="6741626" cy="67625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9" name="Title 55"/>
          <p:cNvSpPr txBox="1"/>
          <p:nvPr>
            <p:ph type="title"/>
          </p:nvPr>
        </p:nvSpPr>
        <p:spPr>
          <a:prstGeom prst="rect">
            <a:avLst/>
          </a:prstGeom>
        </p:spPr>
        <p:txBody>
          <a:bodyPr/>
          <a:lstStyle>
            <a:lvl1pPr>
              <a:defRPr b="1"/>
            </a:lvl1pPr>
          </a:lstStyle>
          <a:p>
            <a:pPr/>
            <a:r>
              <a:t>How LLMs work</a:t>
            </a:r>
          </a:p>
        </p:txBody>
      </p:sp>
      <p:sp>
        <p:nvSpPr>
          <p:cNvPr id="1240"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Transformers Architecture</a:t>
            </a:r>
          </a:p>
        </p:txBody>
      </p:sp>
      <p:sp>
        <p:nvSpPr>
          <p:cNvPr id="1241"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42" name="Oval 22"/>
          <p:cNvSpPr/>
          <p:nvPr/>
        </p:nvSpPr>
        <p:spPr>
          <a:xfrm>
            <a:off x="3016575" y="474029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43" name="Rectangle 23"/>
          <p:cNvSpPr/>
          <p:nvPr/>
        </p:nvSpPr>
        <p:spPr>
          <a:xfrm>
            <a:off x="4109420" y="4583584"/>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44" name="Rectangle 20"/>
          <p:cNvSpPr txBox="1"/>
          <p:nvPr/>
        </p:nvSpPr>
        <p:spPr>
          <a:xfrm>
            <a:off x="4578047" y="4745035"/>
            <a:ext cx="16789373"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Traditional sequential models struggle with context </a:t>
            </a:r>
            <a:r>
              <a:rPr u="sng">
                <a:solidFill>
                  <a:srgbClr val="0000FF"/>
                </a:solidFill>
                <a:uFill>
                  <a:solidFill>
                    <a:srgbClr val="0000FF"/>
                  </a:solidFill>
                </a:uFill>
                <a:hlinkClick r:id="rId2" invalidUrl="" action="" tgtFrame="" tooltip="" history="1" highlightClick="0" endSnd="0"/>
              </a:rPr>
              <a:t>(Vaswani et al </a:t>
            </a:r>
            <a:r>
              <a:rPr u="sng">
                <a:solidFill>
                  <a:srgbClr val="0000FF"/>
                </a:solidFill>
                <a:uFill>
                  <a:solidFill>
                    <a:srgbClr val="0000FF"/>
                  </a:solidFill>
                </a:uFill>
                <a:hlinkClick r:id="rId2" invalidUrl="" action="" tgtFrame="" tooltip="" history="1" highlightClick="0" endSnd="0"/>
              </a:rPr>
              <a:t>2017</a:t>
            </a:r>
            <a:r>
              <a:rPr u="sng">
                <a:solidFill>
                  <a:srgbClr val="0000FF"/>
                </a:solidFill>
                <a:uFill>
                  <a:solidFill>
                    <a:srgbClr val="0000FF"/>
                  </a:solidFill>
                </a:uFill>
                <a:hlinkClick r:id="rId2" invalidUrl="" action="" tgtFrame="" tooltip="" history="1" highlightClick="0" endSnd="0"/>
              </a:rPr>
              <a:t>)</a:t>
            </a:r>
          </a:p>
        </p:txBody>
      </p:sp>
      <p:sp>
        <p:nvSpPr>
          <p:cNvPr id="1245" name="Rectangle 31"/>
          <p:cNvSpPr/>
          <p:nvPr/>
        </p:nvSpPr>
        <p:spPr>
          <a:xfrm>
            <a:off x="4109420" y="6419782"/>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46" name="Oval 32"/>
          <p:cNvSpPr/>
          <p:nvPr/>
        </p:nvSpPr>
        <p:spPr>
          <a:xfrm>
            <a:off x="3016575" y="6577600"/>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47" name="Rectangle 26"/>
          <p:cNvSpPr txBox="1"/>
          <p:nvPr/>
        </p:nvSpPr>
        <p:spPr>
          <a:xfrm>
            <a:off x="4578044" y="6277542"/>
            <a:ext cx="16789378"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Transformers use attention mechanisms to capture global dependencies, enabling contextual understanding.</a:t>
            </a:r>
            <a:r>
              <a:t> </a:t>
            </a:r>
            <a:r>
              <a:rPr u="sng">
                <a:solidFill>
                  <a:srgbClr val="0000FF"/>
                </a:solidFill>
                <a:uFill>
                  <a:solidFill>
                    <a:srgbClr val="0000FF"/>
                  </a:solidFill>
                </a:uFill>
                <a:hlinkClick r:id="rId2" invalidUrl="" action="" tgtFrame="" tooltip="" history="1" highlightClick="0" endSnd="0"/>
              </a:rPr>
              <a:t>(Vaswani et al 2017)</a:t>
            </a:r>
          </a:p>
        </p:txBody>
      </p:sp>
      <p:sp>
        <p:nvSpPr>
          <p:cNvPr id="1248" name="Rectangle 26"/>
          <p:cNvSpPr txBox="1"/>
          <p:nvPr/>
        </p:nvSpPr>
        <p:spPr>
          <a:xfrm>
            <a:off x="4578044" y="8107004"/>
            <a:ext cx="16789379"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The attention mechanism allows Transformers to focus on different parts of input simultaneously.</a:t>
            </a:r>
            <a:r>
              <a:t> </a:t>
            </a:r>
            <a:r>
              <a:rPr u="sng">
                <a:solidFill>
                  <a:srgbClr val="0000FF"/>
                </a:solidFill>
                <a:uFill>
                  <a:solidFill>
                    <a:srgbClr val="0000FF"/>
                  </a:solidFill>
                </a:uFill>
                <a:hlinkClick r:id="rId2" invalidUrl="" action="" tgtFrame="" tooltip="" history="1" highlightClick="0" endSnd="0"/>
              </a:rPr>
              <a:t>(Vaswani et al 2017)</a:t>
            </a:r>
          </a:p>
        </p:txBody>
      </p:sp>
      <p:sp>
        <p:nvSpPr>
          <p:cNvPr id="1249" name="Rectangle 37"/>
          <p:cNvSpPr/>
          <p:nvPr/>
        </p:nvSpPr>
        <p:spPr>
          <a:xfrm>
            <a:off x="4109420" y="8249242"/>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50" name="Oval 38"/>
          <p:cNvSpPr/>
          <p:nvPr/>
        </p:nvSpPr>
        <p:spPr>
          <a:xfrm>
            <a:off x="3016575" y="8407062"/>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51" name="Rectangle 37"/>
          <p:cNvSpPr/>
          <p:nvPr/>
        </p:nvSpPr>
        <p:spPr>
          <a:xfrm>
            <a:off x="4109420" y="1020570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52" name="Oval 38"/>
          <p:cNvSpPr/>
          <p:nvPr/>
        </p:nvSpPr>
        <p:spPr>
          <a:xfrm>
            <a:off x="3016575" y="1036352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53" name="Rectangle 26"/>
          <p:cNvSpPr txBox="1"/>
          <p:nvPr/>
        </p:nvSpPr>
        <p:spPr>
          <a:xfrm>
            <a:off x="4578044" y="10063464"/>
            <a:ext cx="16789379"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sz="4000">
                <a:solidFill>
                  <a:srgbClr val="404040"/>
                </a:solidFill>
                <a:latin typeface="Open Sans Condensed Light"/>
                <a:ea typeface="Open Sans Condensed Light"/>
                <a:cs typeface="Open Sans Condensed Light"/>
                <a:sym typeface="Open Sans Condensed Light"/>
              </a:defRPr>
            </a:pPr>
            <a:r>
              <a:t>Transformers can understand and predict based on long-range dependencies.</a:t>
            </a:r>
            <a:r>
              <a:t> </a:t>
            </a:r>
            <a:r>
              <a:rPr u="sng">
                <a:solidFill>
                  <a:srgbClr val="0000FF"/>
                </a:solidFill>
                <a:uFill>
                  <a:solidFill>
                    <a:srgbClr val="0000FF"/>
                  </a:solidFill>
                </a:uFill>
                <a:hlinkClick r:id="rId2" invalidUrl="" action="" tgtFrame="" tooltip="" history="1" highlightClick="0" endSnd="0"/>
              </a:rPr>
              <a:t>(Vaswani et al 2017)</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5" name="Title 55"/>
          <p:cNvSpPr txBox="1"/>
          <p:nvPr>
            <p:ph type="title"/>
          </p:nvPr>
        </p:nvSpPr>
        <p:spPr>
          <a:prstGeom prst="rect">
            <a:avLst/>
          </a:prstGeom>
        </p:spPr>
        <p:txBody>
          <a:bodyPr/>
          <a:lstStyle>
            <a:lvl1pPr>
              <a:defRPr b="1"/>
            </a:lvl1pPr>
          </a:lstStyle>
          <a:p>
            <a:pPr/>
            <a:r>
              <a:t>How LLMs work</a:t>
            </a:r>
          </a:p>
        </p:txBody>
      </p:sp>
      <p:sp>
        <p:nvSpPr>
          <p:cNvPr id="1256"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Transformers Architecture</a:t>
            </a:r>
          </a:p>
        </p:txBody>
      </p:sp>
      <p:sp>
        <p:nvSpPr>
          <p:cNvPr id="1257"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pic>
        <p:nvPicPr>
          <p:cNvPr id="1258" name="Picture 5" descr="Picture 5"/>
          <p:cNvPicPr>
            <a:picLocks noChangeAspect="1"/>
          </p:cNvPicPr>
          <p:nvPr/>
        </p:nvPicPr>
        <p:blipFill>
          <a:blip r:embed="rId2">
            <a:extLst/>
          </a:blip>
          <a:stretch>
            <a:fillRect/>
          </a:stretch>
        </p:blipFill>
        <p:spPr>
          <a:xfrm>
            <a:off x="11506983" y="4321211"/>
            <a:ext cx="11806989" cy="7454449"/>
          </a:xfrm>
          <a:prstGeom prst="rect">
            <a:avLst/>
          </a:prstGeom>
          <a:ln w="12700">
            <a:miter lim="400000"/>
          </a:ln>
        </p:spPr>
      </p:pic>
      <p:pic>
        <p:nvPicPr>
          <p:cNvPr id="1259" name="Picture 6" descr="Picture 6"/>
          <p:cNvPicPr>
            <a:picLocks noChangeAspect="1"/>
          </p:cNvPicPr>
          <p:nvPr/>
        </p:nvPicPr>
        <p:blipFill>
          <a:blip r:embed="rId3">
            <a:extLst/>
          </a:blip>
          <a:srcRect l="6532" t="3960" r="7207" b="7066"/>
          <a:stretch>
            <a:fillRect/>
          </a:stretch>
        </p:blipFill>
        <p:spPr>
          <a:xfrm>
            <a:off x="713056" y="4560359"/>
            <a:ext cx="10578570" cy="6980585"/>
          </a:xfrm>
          <a:prstGeom prst="rect">
            <a:avLst/>
          </a:prstGeom>
          <a:ln w="12700">
            <a:miter lim="400000"/>
          </a:ln>
        </p:spPr>
      </p:pic>
      <p:sp>
        <p:nvSpPr>
          <p:cNvPr id="1260" name="Arrow: Right 1"/>
          <p:cNvSpPr/>
          <p:nvPr/>
        </p:nvSpPr>
        <p:spPr>
          <a:xfrm rot="3060000">
            <a:off x="10313031" y="4076675"/>
            <a:ext cx="1646830" cy="671790"/>
          </a:xfrm>
          <a:prstGeom prst="rightArrow">
            <a:avLst>
              <a:gd name="adj1" fmla="val 50000"/>
              <a:gd name="adj2" fmla="val 50000"/>
            </a:avLst>
          </a:prstGeom>
          <a:solidFill>
            <a:srgbClr val="C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61" name="Rectangle 26"/>
          <p:cNvSpPr txBox="1"/>
          <p:nvPr/>
        </p:nvSpPr>
        <p:spPr>
          <a:xfrm>
            <a:off x="8142493" y="12332734"/>
            <a:ext cx="8054686" cy="792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a:solidFill>
                  <a:srgbClr val="C00000"/>
                </a:solidFill>
                <a:latin typeface="Open Sans Condensed Light"/>
                <a:ea typeface="Open Sans Condensed Light"/>
                <a:cs typeface="Open Sans Condensed Light"/>
                <a:sym typeface="Open Sans Condensed Light"/>
              </a:defRPr>
            </a:lvl1pPr>
          </a:lstStyle>
          <a:p>
            <a:pPr/>
            <a:r>
              <a:t>Inputs are processed in parallel!</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3" name="Title 55"/>
          <p:cNvSpPr txBox="1"/>
          <p:nvPr>
            <p:ph type="title"/>
          </p:nvPr>
        </p:nvSpPr>
        <p:spPr>
          <a:prstGeom prst="rect">
            <a:avLst/>
          </a:prstGeom>
        </p:spPr>
        <p:txBody>
          <a:bodyPr/>
          <a:lstStyle>
            <a:lvl1pPr>
              <a:defRPr b="1"/>
            </a:lvl1pPr>
          </a:lstStyle>
          <a:p>
            <a:pPr/>
            <a:r>
              <a:t>How LLMs work</a:t>
            </a:r>
          </a:p>
        </p:txBody>
      </p:sp>
      <p:sp>
        <p:nvSpPr>
          <p:cNvPr id="1264"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Transformers Architecture</a:t>
            </a:r>
          </a:p>
        </p:txBody>
      </p:sp>
      <p:sp>
        <p:nvSpPr>
          <p:cNvPr id="1265"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pic>
        <p:nvPicPr>
          <p:cNvPr id="1266" name="Picture 5" descr="Picture 5"/>
          <p:cNvPicPr>
            <a:picLocks noChangeAspect="1"/>
          </p:cNvPicPr>
          <p:nvPr/>
        </p:nvPicPr>
        <p:blipFill>
          <a:blip r:embed="rId2">
            <a:extLst/>
          </a:blip>
          <a:stretch>
            <a:fillRect/>
          </a:stretch>
        </p:blipFill>
        <p:spPr>
          <a:xfrm>
            <a:off x="11506983" y="4321211"/>
            <a:ext cx="11806989" cy="7454449"/>
          </a:xfrm>
          <a:prstGeom prst="rect">
            <a:avLst/>
          </a:prstGeom>
          <a:ln w="12700">
            <a:miter lim="400000"/>
          </a:ln>
        </p:spPr>
      </p:pic>
      <p:pic>
        <p:nvPicPr>
          <p:cNvPr id="1267" name="Picture 6" descr="Picture 6"/>
          <p:cNvPicPr>
            <a:picLocks noChangeAspect="1"/>
          </p:cNvPicPr>
          <p:nvPr/>
        </p:nvPicPr>
        <p:blipFill>
          <a:blip r:embed="rId3">
            <a:extLst/>
          </a:blip>
          <a:srcRect l="6532" t="3960" r="7207" b="7066"/>
          <a:stretch>
            <a:fillRect/>
          </a:stretch>
        </p:blipFill>
        <p:spPr>
          <a:xfrm>
            <a:off x="713056" y="4560359"/>
            <a:ext cx="10578570" cy="6980585"/>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9" name="Rectangle 3"/>
          <p:cNvSpPr/>
          <p:nvPr/>
        </p:nvSpPr>
        <p:spPr>
          <a:xfrm>
            <a:off x="13032889" y="5398841"/>
            <a:ext cx="10625017" cy="5173784"/>
          </a:xfrm>
          <a:prstGeom prst="rect">
            <a:avLst/>
          </a:prstGeom>
          <a:solidFill>
            <a:srgbClr val="FFFFFF"/>
          </a:solidFill>
          <a:ln w="57150">
            <a:solidFill>
              <a:srgbClr val="5E5E5E"/>
            </a:solidFill>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270" name="Title 55"/>
          <p:cNvSpPr txBox="1"/>
          <p:nvPr>
            <p:ph type="title"/>
          </p:nvPr>
        </p:nvSpPr>
        <p:spPr>
          <a:prstGeom prst="rect">
            <a:avLst/>
          </a:prstGeom>
        </p:spPr>
        <p:txBody>
          <a:bodyPr/>
          <a:lstStyle>
            <a:lvl1pPr>
              <a:defRPr b="1"/>
            </a:lvl1pPr>
          </a:lstStyle>
          <a:p>
            <a:pPr/>
            <a:r>
              <a:t>Why “Large” Language Models?</a:t>
            </a:r>
          </a:p>
        </p:txBody>
      </p:sp>
      <p:sp>
        <p:nvSpPr>
          <p:cNvPr id="1271"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72"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276" name="Group"/>
          <p:cNvGrpSpPr/>
          <p:nvPr/>
        </p:nvGrpSpPr>
        <p:grpSpPr>
          <a:xfrm>
            <a:off x="2235846" y="7337783"/>
            <a:ext cx="9710298" cy="1724982"/>
            <a:chOff x="0" y="0"/>
            <a:chExt cx="9710297" cy="1724980"/>
          </a:xfrm>
        </p:grpSpPr>
        <p:sp>
          <p:nvSpPr>
            <p:cNvPr id="1273" name="Oval 22"/>
            <p:cNvSpPr/>
            <p:nvPr/>
          </p:nvSpPr>
          <p:spPr>
            <a:xfrm>
              <a:off x="0" y="292945"/>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274" name="Rectangle 23"/>
            <p:cNvSpPr/>
            <p:nvPr/>
          </p:nvSpPr>
          <p:spPr>
            <a:xfrm>
              <a:off x="1092843" y="0"/>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275" name="Rectangle 20"/>
            <p:cNvSpPr/>
            <p:nvPr/>
          </p:nvSpPr>
          <p:spPr>
            <a:xfrm>
              <a:off x="1561469" y="364649"/>
              <a:ext cx="8148829"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Large → Big number of parameters</a:t>
              </a:r>
            </a:p>
          </p:txBody>
        </p:sp>
      </p:grpSp>
      <p:grpSp>
        <p:nvGrpSpPr>
          <p:cNvPr id="1279" name="Narayanan et al, 2021https://people.eecs.berkeley.edu/~matei/papers/2021/sc_megatron_lm.pdf">
            <a:hlinkClick r:id="" invalidUrl="" action="ppaction://hlinkshowjump?jump=nextslide" tgtFrame="" tooltip="" history="1" highlightClick="0" endSnd="0"/>
          </p:cNvPr>
          <p:cNvGrpSpPr/>
          <p:nvPr/>
        </p:nvGrpSpPr>
        <p:grpSpPr>
          <a:xfrm>
            <a:off x="13537054" y="5996249"/>
            <a:ext cx="9710301" cy="4122163"/>
            <a:chOff x="0" y="0"/>
            <a:chExt cx="9710300" cy="4122161"/>
          </a:xfrm>
        </p:grpSpPr>
        <p:sp>
          <p:nvSpPr>
            <p:cNvPr id="1277" name="Rectangle"/>
            <p:cNvSpPr/>
            <p:nvPr/>
          </p:nvSpPr>
          <p:spPr>
            <a:xfrm>
              <a:off x="0" y="0"/>
              <a:ext cx="9710301" cy="4122162"/>
            </a:xfrm>
            <a:prstGeom prst="rect">
              <a:avLst/>
            </a:prstGeom>
            <a:solidFill>
              <a:srgbClr val="EDEDED"/>
            </a:solidFill>
            <a:ln w="12700" cap="flat">
              <a:noFill/>
              <a:miter lim="400000"/>
            </a:ln>
            <a:effectLst/>
          </p:spPr>
          <p:txBody>
            <a:bodyPr wrap="square" lIns="50800" tIns="50800" rIns="50800" bIns="50800" numCol="1" anchor="ctr">
              <a:noAutofit/>
            </a:bodyPr>
            <a:lstStyle/>
            <a:p>
              <a:pPr/>
            </a:p>
          </p:txBody>
        </p:sp>
        <p:pic>
          <p:nvPicPr>
            <p:cNvPr id="1278" name="image18.png" descr="image18.png"/>
            <p:cNvPicPr>
              <a:picLocks noChangeAspect="1"/>
            </p:cNvPicPr>
            <p:nvPr/>
          </p:nvPicPr>
          <p:blipFill>
            <a:blip r:embed="rId2">
              <a:extLst/>
            </a:blip>
            <a:stretch>
              <a:fillRect/>
            </a:stretch>
          </p:blipFill>
          <p:spPr>
            <a:xfrm>
              <a:off x="0" y="0"/>
              <a:ext cx="9710301" cy="4122162"/>
            </a:xfrm>
            <a:prstGeom prst="rect">
              <a:avLst/>
            </a:prstGeom>
            <a:ln w="88900" cap="sq">
              <a:solidFill>
                <a:srgbClr val="FFFFFF"/>
              </a:solidFill>
              <a:prstDash val="solid"/>
              <a:miter lim="800000"/>
            </a:ln>
            <a:effectLst>
              <a:outerShdw sx="100000" sy="100000" kx="0" ky="0" algn="b" rotWithShape="0" blurRad="50800" dist="18000" dir="5400000">
                <a:srgbClr val="000000">
                  <a:alpha val="40000"/>
                </a:srgbClr>
              </a:outerShdw>
            </a:effectLst>
          </p:spPr>
        </p:pic>
      </p:gr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1" name="Title 55"/>
          <p:cNvSpPr txBox="1"/>
          <p:nvPr>
            <p:ph type="title"/>
          </p:nvPr>
        </p:nvSpPr>
        <p:spPr>
          <a:prstGeom prst="rect">
            <a:avLst/>
          </a:prstGeom>
        </p:spPr>
        <p:txBody>
          <a:bodyPr/>
          <a:lstStyle>
            <a:lvl1pPr>
              <a:defRPr b="1"/>
            </a:lvl1pPr>
          </a:lstStyle>
          <a:p>
            <a:pPr/>
            <a:r>
              <a:t>Benefits of Large Language Models</a:t>
            </a:r>
          </a:p>
        </p:txBody>
      </p:sp>
      <p:sp>
        <p:nvSpPr>
          <p:cNvPr id="1282"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Multi-task, fine tuning, scalability</a:t>
            </a:r>
          </a:p>
        </p:txBody>
      </p:sp>
      <p:sp>
        <p:nvSpPr>
          <p:cNvPr id="1283"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84" name="Oval 22"/>
          <p:cNvSpPr/>
          <p:nvPr/>
        </p:nvSpPr>
        <p:spPr>
          <a:xfrm>
            <a:off x="3016575" y="474029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85" name="Rectangle 23"/>
          <p:cNvSpPr/>
          <p:nvPr/>
        </p:nvSpPr>
        <p:spPr>
          <a:xfrm>
            <a:off x="4109420" y="4583584"/>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86" name="Rectangle 20"/>
          <p:cNvSpPr txBox="1"/>
          <p:nvPr/>
        </p:nvSpPr>
        <p:spPr>
          <a:xfrm>
            <a:off x="4578047" y="4491035"/>
            <a:ext cx="16789373"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Multi-task Capability: </a:t>
            </a:r>
            <a:r>
              <a:rPr b="0"/>
              <a:t>LLMs find applications in content generation, question answering, translation, tutoring, and personal assistants. </a:t>
            </a:r>
          </a:p>
        </p:txBody>
      </p:sp>
      <p:sp>
        <p:nvSpPr>
          <p:cNvPr id="1287" name="Rectangle 26"/>
          <p:cNvSpPr txBox="1"/>
          <p:nvPr/>
        </p:nvSpPr>
        <p:spPr>
          <a:xfrm>
            <a:off x="4599543" y="6150647"/>
            <a:ext cx="16789379"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Fine-tunning: </a:t>
            </a:r>
            <a:r>
              <a:rPr b="0"/>
              <a:t>LLMs can usually be fine tuned with a relatively small amount of data, making them adaptable to a wide range of tasks.</a:t>
            </a:r>
          </a:p>
        </p:txBody>
      </p:sp>
      <p:sp>
        <p:nvSpPr>
          <p:cNvPr id="1288" name="Rectangle 37"/>
          <p:cNvSpPr/>
          <p:nvPr/>
        </p:nvSpPr>
        <p:spPr>
          <a:xfrm>
            <a:off x="4130918" y="6292886"/>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89" name="Oval 38"/>
          <p:cNvSpPr/>
          <p:nvPr/>
        </p:nvSpPr>
        <p:spPr>
          <a:xfrm>
            <a:off x="3038074" y="6450705"/>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90" name="Rectangle 37"/>
          <p:cNvSpPr/>
          <p:nvPr/>
        </p:nvSpPr>
        <p:spPr>
          <a:xfrm>
            <a:off x="4130918" y="8249347"/>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91" name="Oval 38"/>
          <p:cNvSpPr/>
          <p:nvPr/>
        </p:nvSpPr>
        <p:spPr>
          <a:xfrm>
            <a:off x="3038074" y="8407165"/>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92" name="Rectangle 26"/>
          <p:cNvSpPr txBox="1"/>
          <p:nvPr/>
        </p:nvSpPr>
        <p:spPr>
          <a:xfrm>
            <a:off x="4599543" y="8107108"/>
            <a:ext cx="16789379"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Scalability</a:t>
            </a:r>
            <a:r>
              <a:rPr b="0"/>
              <a:t>: LLMs demonstrate excellent scalability to very large capacity networks and huge datasets.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6" name="Title 55"/>
          <p:cNvSpPr txBox="1"/>
          <p:nvPr>
            <p:ph type="title"/>
          </p:nvPr>
        </p:nvSpPr>
        <p:spPr>
          <a:prstGeom prst="rect">
            <a:avLst/>
          </a:prstGeom>
        </p:spPr>
        <p:txBody>
          <a:bodyPr/>
          <a:lstStyle>
            <a:lvl1pPr>
              <a:defRPr b="1"/>
            </a:lvl1pPr>
          </a:lstStyle>
          <a:p>
            <a:pPr/>
            <a:r>
              <a:t>Applications of Large Language Models</a:t>
            </a:r>
          </a:p>
        </p:txBody>
      </p:sp>
      <p:sp>
        <p:nvSpPr>
          <p:cNvPr id="1297"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298" name="Oval 22"/>
          <p:cNvSpPr/>
          <p:nvPr/>
        </p:nvSpPr>
        <p:spPr>
          <a:xfrm>
            <a:off x="3016575" y="626429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299" name="Rectangle 23"/>
          <p:cNvSpPr/>
          <p:nvPr/>
        </p:nvSpPr>
        <p:spPr>
          <a:xfrm>
            <a:off x="4109420" y="6107584"/>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00" name="Rectangle 20"/>
          <p:cNvSpPr txBox="1"/>
          <p:nvPr/>
        </p:nvSpPr>
        <p:spPr>
          <a:xfrm>
            <a:off x="4491733" y="4526264"/>
            <a:ext cx="1678937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Content generation</a:t>
            </a:r>
          </a:p>
        </p:txBody>
      </p:sp>
      <p:sp>
        <p:nvSpPr>
          <p:cNvPr id="1301" name="Rectangle 31"/>
          <p:cNvSpPr/>
          <p:nvPr/>
        </p:nvSpPr>
        <p:spPr>
          <a:xfrm>
            <a:off x="4109420" y="7816781"/>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02" name="Oval 32"/>
          <p:cNvSpPr/>
          <p:nvPr/>
        </p:nvSpPr>
        <p:spPr>
          <a:xfrm>
            <a:off x="3016575" y="7974600"/>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03" name="Rectangle 26"/>
          <p:cNvSpPr txBox="1"/>
          <p:nvPr/>
        </p:nvSpPr>
        <p:spPr>
          <a:xfrm>
            <a:off x="4578044" y="6269035"/>
            <a:ext cx="16789379"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Q&amp;A</a:t>
            </a:r>
          </a:p>
        </p:txBody>
      </p:sp>
      <p:sp>
        <p:nvSpPr>
          <p:cNvPr id="1304" name="Rectangle 26"/>
          <p:cNvSpPr txBox="1"/>
          <p:nvPr/>
        </p:nvSpPr>
        <p:spPr>
          <a:xfrm>
            <a:off x="4491733" y="7979341"/>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Translation</a:t>
            </a:r>
          </a:p>
        </p:txBody>
      </p:sp>
      <p:sp>
        <p:nvSpPr>
          <p:cNvPr id="1305" name="Rectangle 37"/>
          <p:cNvSpPr/>
          <p:nvPr/>
        </p:nvSpPr>
        <p:spPr>
          <a:xfrm>
            <a:off x="4109420" y="9519242"/>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06" name="Oval 38"/>
          <p:cNvSpPr/>
          <p:nvPr/>
        </p:nvSpPr>
        <p:spPr>
          <a:xfrm>
            <a:off x="3016575" y="9677062"/>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07" name="Rectangle 37"/>
          <p:cNvSpPr/>
          <p:nvPr/>
        </p:nvSpPr>
        <p:spPr>
          <a:xfrm>
            <a:off x="4109420" y="1122170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08" name="Oval 38"/>
          <p:cNvSpPr/>
          <p:nvPr/>
        </p:nvSpPr>
        <p:spPr>
          <a:xfrm>
            <a:off x="3016575" y="1137952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09" name="Rectangle 26"/>
          <p:cNvSpPr txBox="1"/>
          <p:nvPr/>
        </p:nvSpPr>
        <p:spPr>
          <a:xfrm>
            <a:off x="4491733" y="9681802"/>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Tutoring</a:t>
            </a:r>
          </a:p>
        </p:txBody>
      </p:sp>
      <p:sp>
        <p:nvSpPr>
          <p:cNvPr id="1310" name="Rectangle 26"/>
          <p:cNvSpPr txBox="1"/>
          <p:nvPr/>
        </p:nvSpPr>
        <p:spPr>
          <a:xfrm>
            <a:off x="4491733" y="11384264"/>
            <a:ext cx="16789378"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Personal Assistants</a:t>
            </a:r>
          </a:p>
        </p:txBody>
      </p:sp>
      <p:sp>
        <p:nvSpPr>
          <p:cNvPr id="1311" name="Rectangle 37"/>
          <p:cNvSpPr/>
          <p:nvPr/>
        </p:nvSpPr>
        <p:spPr>
          <a:xfrm>
            <a:off x="4109420" y="4363704"/>
            <a:ext cx="91440" cy="1117602"/>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12" name="Oval 38"/>
          <p:cNvSpPr/>
          <p:nvPr/>
        </p:nvSpPr>
        <p:spPr>
          <a:xfrm>
            <a:off x="3016575" y="4521522"/>
            <a:ext cx="801971" cy="801967"/>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14" name="Artificial_Intelligence_Icons_1_11-768x0.jpg" descr="Artificial_Intelligence_Icons_1_11-768x0.jpg"/>
          <p:cNvPicPr>
            <a:picLocks noChangeAspect="1"/>
          </p:cNvPicPr>
          <p:nvPr>
            <p:ph type="pic" idx="21"/>
          </p:nvPr>
        </p:nvPicPr>
        <p:blipFill>
          <a:blip r:embed="rId2">
            <a:alphaModFix amt="39757"/>
            <a:extLst/>
          </a:blip>
          <a:srcRect l="0" t="12655" r="0" b="12655"/>
          <a:stretch>
            <a:fillRect/>
          </a:stretch>
        </p:blipFill>
        <p:spPr>
          <a:xfrm>
            <a:off x="0" y="9525"/>
            <a:ext cx="24384000" cy="13706475"/>
          </a:xfrm>
          <a:prstGeom prst="rect">
            <a:avLst/>
          </a:prstGeom>
        </p:spPr>
      </p:pic>
      <p:pic>
        <p:nvPicPr>
          <p:cNvPr id="1315" name="Picture 1" descr="Picture 1"/>
          <p:cNvPicPr>
            <a:picLocks noChangeAspect="1"/>
          </p:cNvPicPr>
          <p:nvPr/>
        </p:nvPicPr>
        <p:blipFill>
          <a:blip r:embed="rId3">
            <a:extLst/>
          </a:blip>
          <a:stretch>
            <a:fillRect/>
          </a:stretch>
        </p:blipFill>
        <p:spPr>
          <a:xfrm>
            <a:off x="10677734" y="7487"/>
            <a:ext cx="13678569" cy="13705306"/>
          </a:xfrm>
          <a:prstGeom prst="rect">
            <a:avLst/>
          </a:prstGeom>
          <a:ln w="12700">
            <a:miter lim="400000"/>
          </a:ln>
        </p:spPr>
      </p:pic>
      <p:sp>
        <p:nvSpPr>
          <p:cNvPr id="1316" name="Rectangle 17"/>
          <p:cNvSpPr/>
          <p:nvPr/>
        </p:nvSpPr>
        <p:spPr>
          <a:xfrm>
            <a:off x="6437084" y="6858000"/>
            <a:ext cx="17946915" cy="6848476"/>
          </a:xfrm>
          <a:prstGeom prst="rect">
            <a:avLst/>
          </a:prstGeom>
          <a:solidFill>
            <a:srgbClr val="262626">
              <a:alpha val="90000"/>
            </a:srgbClr>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17" name="Group 18"/>
          <p:cNvSpPr txBox="1"/>
          <p:nvPr/>
        </p:nvSpPr>
        <p:spPr>
          <a:xfrm>
            <a:off x="7848660" y="8229737"/>
            <a:ext cx="13350079" cy="5300954"/>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lnSpc>
                <a:spcPts val="10000"/>
              </a:lnSpc>
              <a:defRPr spc="600" sz="6000">
                <a:solidFill>
                  <a:srgbClr val="FFFFFF"/>
                </a:solidFill>
                <a:latin typeface="Open Sans Condensed Light"/>
                <a:ea typeface="Open Sans Condensed Light"/>
                <a:cs typeface="Open Sans Condensed Light"/>
                <a:sym typeface="Open Sans Condensed Light"/>
              </a:defRPr>
            </a:pPr>
            <a:r>
              <a:t>Applications of LLMs</a:t>
            </a:r>
          </a:p>
          <a:p>
            <a:pPr algn="l" defTabSz="1828800">
              <a:lnSpc>
                <a:spcPts val="10000"/>
              </a:lnSpc>
              <a:defRPr b="1" spc="1000" sz="10000">
                <a:solidFill>
                  <a:srgbClr val="FFFFFF"/>
                </a:solidFill>
                <a:latin typeface="Open Sans Condensed"/>
                <a:ea typeface="Open Sans Condensed"/>
                <a:cs typeface="Open Sans Condensed"/>
                <a:sym typeface="Open Sans Condensed"/>
              </a:defRPr>
            </a:pPr>
            <a:r>
              <a:t>Content generation Example - DEMO</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19" name="Artificial_Intelligence_Icons_1_11-768x0.jpg" descr="Artificial_Intelligence_Icons_1_11-768x0.jpg"/>
          <p:cNvPicPr>
            <a:picLocks noChangeAspect="1"/>
          </p:cNvPicPr>
          <p:nvPr>
            <p:ph type="pic" idx="21"/>
          </p:nvPr>
        </p:nvPicPr>
        <p:blipFill>
          <a:blip r:embed="rId2">
            <a:alphaModFix amt="39757"/>
            <a:extLst/>
          </a:blip>
          <a:srcRect l="0" t="12655" r="0" b="12655"/>
          <a:stretch>
            <a:fillRect/>
          </a:stretch>
        </p:blipFill>
        <p:spPr>
          <a:xfrm>
            <a:off x="0" y="9525"/>
            <a:ext cx="24384000" cy="13706475"/>
          </a:xfrm>
          <a:prstGeom prst="rect">
            <a:avLst/>
          </a:prstGeom>
        </p:spPr>
      </p:pic>
      <p:pic>
        <p:nvPicPr>
          <p:cNvPr id="1320" name="Picture 4" descr="Picture 4"/>
          <p:cNvPicPr>
            <a:picLocks noChangeAspect="1"/>
          </p:cNvPicPr>
          <p:nvPr/>
        </p:nvPicPr>
        <p:blipFill>
          <a:blip r:embed="rId3">
            <a:extLst/>
          </a:blip>
          <a:srcRect l="0" t="5535" r="121" b="0"/>
          <a:stretch>
            <a:fillRect/>
          </a:stretch>
        </p:blipFill>
        <p:spPr>
          <a:xfrm>
            <a:off x="8009366" y="-6209"/>
            <a:ext cx="16359121" cy="8650555"/>
          </a:xfrm>
          <a:prstGeom prst="rect">
            <a:avLst/>
          </a:prstGeom>
          <a:ln w="12700">
            <a:miter lim="400000"/>
          </a:ln>
        </p:spPr>
      </p:pic>
      <p:sp>
        <p:nvSpPr>
          <p:cNvPr id="1321" name="Rectangle 17"/>
          <p:cNvSpPr/>
          <p:nvPr/>
        </p:nvSpPr>
        <p:spPr>
          <a:xfrm>
            <a:off x="6437084" y="6858000"/>
            <a:ext cx="17946915" cy="6848476"/>
          </a:xfrm>
          <a:prstGeom prst="rect">
            <a:avLst/>
          </a:prstGeom>
          <a:solidFill>
            <a:srgbClr val="262626">
              <a:alpha val="90000"/>
            </a:srgbClr>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22" name="Group 18"/>
          <p:cNvSpPr txBox="1"/>
          <p:nvPr/>
        </p:nvSpPr>
        <p:spPr>
          <a:xfrm>
            <a:off x="7848660" y="8229737"/>
            <a:ext cx="13350079" cy="4030954"/>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lnSpc>
                <a:spcPts val="10000"/>
              </a:lnSpc>
              <a:defRPr spc="600" sz="6000">
                <a:solidFill>
                  <a:srgbClr val="FFFFFF"/>
                </a:solidFill>
                <a:latin typeface="Open Sans Condensed Light"/>
                <a:ea typeface="Open Sans Condensed Light"/>
                <a:cs typeface="Open Sans Condensed Light"/>
                <a:sym typeface="Open Sans Condensed Light"/>
              </a:defRPr>
            </a:pPr>
            <a:r>
              <a:t>Applications of LLMs</a:t>
            </a:r>
          </a:p>
          <a:p>
            <a:pPr algn="l" defTabSz="1828800">
              <a:lnSpc>
                <a:spcPts val="10000"/>
              </a:lnSpc>
              <a:defRPr b="1" spc="1000" sz="10000">
                <a:solidFill>
                  <a:srgbClr val="FFFFFF"/>
                </a:solidFill>
                <a:latin typeface="Open Sans Condensed"/>
                <a:ea typeface="Open Sans Condensed"/>
                <a:cs typeface="Open Sans Condensed"/>
                <a:sym typeface="Open Sans Condensed"/>
              </a:defRPr>
            </a:pPr>
            <a:r>
              <a:t>Translation Example - DEMO</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4"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LLMs are far from perfect</a:t>
            </a:r>
          </a:p>
        </p:txBody>
      </p:sp>
      <p:sp>
        <p:nvSpPr>
          <p:cNvPr id="1325"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26" name="Title 55"/>
          <p:cNvSpPr txBox="1"/>
          <p:nvPr/>
        </p:nvSpPr>
        <p:spPr>
          <a:xfrm>
            <a:off x="1828800" y="15934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Limitations and Ethical Considerations</a:t>
            </a:r>
          </a:p>
        </p:txBody>
      </p:sp>
      <p:sp>
        <p:nvSpPr>
          <p:cNvPr id="1327" name="Oval 22"/>
          <p:cNvSpPr/>
          <p:nvPr/>
        </p:nvSpPr>
        <p:spPr>
          <a:xfrm>
            <a:off x="3016575" y="6264292"/>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28" name="Rectangle 23"/>
          <p:cNvSpPr/>
          <p:nvPr/>
        </p:nvSpPr>
        <p:spPr>
          <a:xfrm>
            <a:off x="4109420" y="6107584"/>
            <a:ext cx="91440" cy="11153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29" name="Rectangle 20"/>
          <p:cNvSpPr txBox="1"/>
          <p:nvPr/>
        </p:nvSpPr>
        <p:spPr>
          <a:xfrm>
            <a:off x="4491733" y="4354278"/>
            <a:ext cx="16789374" cy="639483"/>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3200">
                <a:latin typeface="Arial"/>
                <a:ea typeface="Arial"/>
                <a:cs typeface="Arial"/>
                <a:sym typeface="Arial"/>
              </a:defRPr>
            </a:pPr>
            <a:r>
              <a:t>Knowledge Limit: </a:t>
            </a:r>
            <a:r>
              <a:rPr b="0"/>
              <a:t>LLMs have a cutoff point for their knowledge.</a:t>
            </a:r>
          </a:p>
        </p:txBody>
      </p:sp>
      <p:sp>
        <p:nvSpPr>
          <p:cNvPr id="1330" name="Rectangle 31"/>
          <p:cNvSpPr/>
          <p:nvPr/>
        </p:nvSpPr>
        <p:spPr>
          <a:xfrm>
            <a:off x="4109420" y="7816781"/>
            <a:ext cx="91440" cy="11176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31" name="Oval 32"/>
          <p:cNvSpPr/>
          <p:nvPr/>
        </p:nvSpPr>
        <p:spPr>
          <a:xfrm>
            <a:off x="3016575" y="7974600"/>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32" name="Rectangle 26"/>
          <p:cNvSpPr txBox="1"/>
          <p:nvPr/>
        </p:nvSpPr>
        <p:spPr>
          <a:xfrm>
            <a:off x="4556546" y="5946557"/>
            <a:ext cx="16789379" cy="1579284"/>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3200">
                <a:latin typeface="Arial"/>
                <a:ea typeface="Arial"/>
                <a:cs typeface="Arial"/>
                <a:sym typeface="Arial"/>
              </a:defRPr>
            </a:pPr>
            <a:r>
              <a:t>Understanding Limit</a:t>
            </a:r>
            <a:r>
              <a:rPr b="0"/>
              <a:t>: LLMs do not understand text in the same way humans do. They don't have beliefs or desires; they simply predict what comes next based on their training.</a:t>
            </a:r>
          </a:p>
        </p:txBody>
      </p:sp>
      <p:sp>
        <p:nvSpPr>
          <p:cNvPr id="1333" name="Rectangle 26"/>
          <p:cNvSpPr txBox="1"/>
          <p:nvPr/>
        </p:nvSpPr>
        <p:spPr>
          <a:xfrm>
            <a:off x="4491733" y="7979341"/>
            <a:ext cx="16789378" cy="1275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3200">
                <a:latin typeface="Open Sans Condensed Light"/>
                <a:ea typeface="Open Sans Condensed Light"/>
                <a:cs typeface="Open Sans Condensed Light"/>
                <a:sym typeface="Open Sans Condensed Light"/>
              </a:defRPr>
            </a:pPr>
            <a:r>
              <a:t>Misuse: </a:t>
            </a:r>
            <a:r>
              <a:rPr b="0"/>
              <a:t>LLMs can hallucinate and produce false or harmful content</a:t>
            </a:r>
            <a:endParaRPr sz="4000">
              <a:solidFill>
                <a:srgbClr val="404040"/>
              </a:solidFill>
            </a:endParaRPr>
          </a:p>
        </p:txBody>
      </p:sp>
      <p:sp>
        <p:nvSpPr>
          <p:cNvPr id="1334" name="Rectangle 37"/>
          <p:cNvSpPr/>
          <p:nvPr/>
        </p:nvSpPr>
        <p:spPr>
          <a:xfrm>
            <a:off x="4109420" y="9519242"/>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35" name="Oval 38"/>
          <p:cNvSpPr/>
          <p:nvPr/>
        </p:nvSpPr>
        <p:spPr>
          <a:xfrm>
            <a:off x="3016575" y="9677062"/>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36" name="Rectangle 37"/>
          <p:cNvSpPr/>
          <p:nvPr/>
        </p:nvSpPr>
        <p:spPr>
          <a:xfrm>
            <a:off x="4109420" y="11221704"/>
            <a:ext cx="91440" cy="11176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37" name="Oval 38"/>
          <p:cNvSpPr/>
          <p:nvPr/>
        </p:nvSpPr>
        <p:spPr>
          <a:xfrm>
            <a:off x="3016575" y="11379523"/>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38" name="Rectangle 26"/>
          <p:cNvSpPr txBox="1"/>
          <p:nvPr/>
        </p:nvSpPr>
        <p:spPr>
          <a:xfrm>
            <a:off x="4491733" y="9681802"/>
            <a:ext cx="16789378" cy="1148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3200">
                <a:latin typeface="Open Sans Condensed Light"/>
                <a:ea typeface="Open Sans Condensed Light"/>
                <a:cs typeface="Open Sans Condensed Light"/>
                <a:sym typeface="Open Sans Condensed Light"/>
              </a:defRPr>
            </a:pPr>
            <a:r>
              <a:t>Reproducibility</a:t>
            </a:r>
            <a:r>
              <a:rPr b="0"/>
              <a:t>: Unpredictability of LLM behavior. </a:t>
            </a:r>
            <a:r>
              <a:rPr b="0" u="sng">
                <a:solidFill>
                  <a:srgbClr val="0000FF"/>
                </a:solidFill>
                <a:uFill>
                  <a:solidFill>
                    <a:srgbClr val="0000FF"/>
                  </a:solidFill>
                </a:uFill>
                <a:hlinkClick r:id="rId3" invalidUrl="" action="" tgtFrame="" tooltip="" history="1" highlightClick="0" endSnd="0"/>
              </a:rPr>
              <a:t>Watkins 2023</a:t>
            </a:r>
          </a:p>
        </p:txBody>
      </p:sp>
      <p:sp>
        <p:nvSpPr>
          <p:cNvPr id="1339" name="Rectangle 26"/>
          <p:cNvSpPr txBox="1"/>
          <p:nvPr/>
        </p:nvSpPr>
        <p:spPr>
          <a:xfrm>
            <a:off x="4491733" y="10954295"/>
            <a:ext cx="16789378" cy="1630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3200">
                <a:latin typeface="Open Sans Condensed Light"/>
                <a:ea typeface="Open Sans Condensed Light"/>
                <a:cs typeface="Open Sans Condensed Light"/>
                <a:sym typeface="Open Sans Condensed Light"/>
              </a:defRPr>
            </a:pPr>
            <a:r>
              <a:t>Data Privacy and Bias: </a:t>
            </a:r>
            <a:r>
              <a:rPr b="0"/>
              <a:t>Ethical considerations should extend to the acquisition of data for training additional models. Models may have biases; their use should be transparent and biases mitigated. </a:t>
            </a:r>
            <a:r>
              <a:rPr b="0" u="sng">
                <a:solidFill>
                  <a:srgbClr val="0000FF"/>
                </a:solidFill>
                <a:uFill>
                  <a:solidFill>
                    <a:srgbClr val="0000FF"/>
                  </a:solidFill>
                </a:uFill>
                <a:latin typeface="Arial"/>
                <a:ea typeface="Arial"/>
                <a:cs typeface="Arial"/>
                <a:sym typeface="Arial"/>
                <a:hlinkClick r:id="rId3" invalidUrl="" action="" tgtFrame="" tooltip="" history="1" highlightClick="0" endSnd="0"/>
              </a:rPr>
              <a:t>Watkins</a:t>
            </a:r>
            <a:r>
              <a:rPr b="0" u="sng">
                <a:solidFill>
                  <a:srgbClr val="0000FF"/>
                </a:solidFill>
                <a:uFill>
                  <a:solidFill>
                    <a:srgbClr val="0000FF"/>
                  </a:solidFill>
                </a:uFill>
                <a:latin typeface="Arial"/>
                <a:ea typeface="Arial"/>
                <a:cs typeface="Arial"/>
                <a:sym typeface="Arial"/>
                <a:hlinkClick r:id="rId3" invalidUrl="" action="" tgtFrame="" tooltip="" history="1" highlightClick="0" endSnd="0"/>
              </a:rPr>
              <a:t> </a:t>
            </a:r>
            <a:r>
              <a:rPr b="0" u="sng">
                <a:solidFill>
                  <a:srgbClr val="0000FF"/>
                </a:solidFill>
                <a:uFill>
                  <a:solidFill>
                    <a:srgbClr val="0000FF"/>
                  </a:solidFill>
                </a:uFill>
                <a:latin typeface="Arial"/>
                <a:ea typeface="Arial"/>
                <a:cs typeface="Arial"/>
                <a:sym typeface="Arial"/>
                <a:hlinkClick r:id="rId3" invalidUrl="" action="" tgtFrame="" tooltip="" history="1" highlightClick="0" endSnd="0"/>
              </a:rPr>
              <a:t>2023</a:t>
            </a:r>
          </a:p>
        </p:txBody>
      </p:sp>
      <p:sp>
        <p:nvSpPr>
          <p:cNvPr id="1340" name="Rectangle 37"/>
          <p:cNvSpPr/>
          <p:nvPr/>
        </p:nvSpPr>
        <p:spPr>
          <a:xfrm>
            <a:off x="4109420" y="4363704"/>
            <a:ext cx="91440" cy="1117602"/>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41" name="Oval 38"/>
          <p:cNvSpPr/>
          <p:nvPr/>
        </p:nvSpPr>
        <p:spPr>
          <a:xfrm>
            <a:off x="3016575" y="4521522"/>
            <a:ext cx="801971" cy="801967"/>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5"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46" name="Rectangle 17"/>
          <p:cNvSpPr txBox="1"/>
          <p:nvPr/>
        </p:nvSpPr>
        <p:spPr>
          <a:xfrm>
            <a:off x="3007907" y="6172200"/>
            <a:ext cx="18368186" cy="1371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defTabSz="1828800">
              <a:defRPr b="1" spc="1285" sz="9000">
                <a:solidFill>
                  <a:srgbClr val="FFFFFF"/>
                </a:solidFill>
                <a:latin typeface="Open Sans Condensed Light"/>
                <a:ea typeface="Open Sans Condensed Light"/>
                <a:cs typeface="Open Sans Condensed Light"/>
                <a:sym typeface="Open Sans Condensed Light"/>
              </a:defRPr>
            </a:lvl1pPr>
          </a:lstStyle>
          <a:p>
            <a:pPr/>
            <a:r>
              <a:t>Questions and Discussion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0" name="Rectangle 26"/>
          <p:cNvSpPr txBox="1"/>
          <p:nvPr/>
        </p:nvSpPr>
        <p:spPr>
          <a:xfrm>
            <a:off x="8682448" y="6107517"/>
            <a:ext cx="90846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Quick Survey to get to know everyone!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8" name="Oval 22"/>
          <p:cNvSpPr/>
          <p:nvPr/>
        </p:nvSpPr>
        <p:spPr>
          <a:xfrm>
            <a:off x="2235842" y="6009018"/>
            <a:ext cx="801974" cy="801969"/>
          </a:xfrm>
          <a:prstGeom prst="ellipse">
            <a:avLst/>
          </a:prstGeom>
          <a:solidFill>
            <a:srgbClr val="949494"/>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49" name="Rectangle 23"/>
          <p:cNvSpPr/>
          <p:nvPr/>
        </p:nvSpPr>
        <p:spPr>
          <a:xfrm>
            <a:off x="3328685" y="5547512"/>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50" name="Rectangle 31"/>
          <p:cNvSpPr/>
          <p:nvPr/>
        </p:nvSpPr>
        <p:spPr>
          <a:xfrm>
            <a:off x="3328685" y="9029700"/>
            <a:ext cx="91441" cy="17272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51" name="Oval 32"/>
          <p:cNvSpPr/>
          <p:nvPr/>
        </p:nvSpPr>
        <p:spPr>
          <a:xfrm>
            <a:off x="2235842" y="9421128"/>
            <a:ext cx="801974" cy="801969"/>
          </a:xfrm>
          <a:prstGeom prst="ellipse">
            <a:avLst/>
          </a:prstGeom>
          <a:solidFill>
            <a:srgbClr val="5C5C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52" name="Oval 22"/>
          <p:cNvSpPr/>
          <p:nvPr/>
        </p:nvSpPr>
        <p:spPr>
          <a:xfrm>
            <a:off x="12768639" y="6009018"/>
            <a:ext cx="801973" cy="801969"/>
          </a:xfrm>
          <a:prstGeom prst="ellipse">
            <a:avLst/>
          </a:prstGeom>
          <a:solidFill>
            <a:srgbClr val="7575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53" name="Rectangle 23"/>
          <p:cNvSpPr/>
          <p:nvPr/>
        </p:nvSpPr>
        <p:spPr>
          <a:xfrm>
            <a:off x="13861482" y="5547512"/>
            <a:ext cx="91441" cy="172498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54" name="Rectangle 31"/>
          <p:cNvSpPr/>
          <p:nvPr/>
        </p:nvSpPr>
        <p:spPr>
          <a:xfrm>
            <a:off x="13861482" y="9028831"/>
            <a:ext cx="91441" cy="17272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55" name="Oval 32"/>
          <p:cNvSpPr/>
          <p:nvPr/>
        </p:nvSpPr>
        <p:spPr>
          <a:xfrm>
            <a:off x="12768639" y="9421128"/>
            <a:ext cx="801973"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5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57"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prompt engineering and the ChatGPT API</a:t>
            </a:r>
          </a:p>
        </p:txBody>
      </p:sp>
      <p:sp>
        <p:nvSpPr>
          <p:cNvPr id="1358" name="Rectangle 20"/>
          <p:cNvSpPr txBox="1"/>
          <p:nvPr/>
        </p:nvSpPr>
        <p:spPr>
          <a:xfrm>
            <a:off x="3710999" y="6013761"/>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Prompt basics</a:t>
            </a:r>
          </a:p>
        </p:txBody>
      </p:sp>
      <p:sp>
        <p:nvSpPr>
          <p:cNvPr id="1359" name="Rectangle 20"/>
          <p:cNvSpPr txBox="1"/>
          <p:nvPr/>
        </p:nvSpPr>
        <p:spPr>
          <a:xfrm>
            <a:off x="3710999" y="9425871"/>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360" name="Rectangle 20"/>
          <p:cNvSpPr txBox="1"/>
          <p:nvPr/>
        </p:nvSpPr>
        <p:spPr>
          <a:xfrm>
            <a:off x="14243795" y="6013761"/>
            <a:ext cx="8148825"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Prompt engineering guide</a:t>
            </a:r>
          </a:p>
        </p:txBody>
      </p:sp>
      <p:sp>
        <p:nvSpPr>
          <p:cNvPr id="1361" name="Rectangle 20"/>
          <p:cNvSpPr txBox="1"/>
          <p:nvPr/>
        </p:nvSpPr>
        <p:spPr>
          <a:xfrm>
            <a:off x="14243795" y="9121071"/>
            <a:ext cx="8148825"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Best practices for writing effective prompts</a:t>
            </a:r>
          </a:p>
        </p:txBody>
      </p:sp>
      <p:sp>
        <p:nvSpPr>
          <p:cNvPr id="1362" name="1"/>
          <p:cNvSpPr txBox="1"/>
          <p:nvPr/>
        </p:nvSpPr>
        <p:spPr>
          <a:xfrm>
            <a:off x="2438415" y="605440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1</a:t>
            </a:r>
          </a:p>
        </p:txBody>
      </p:sp>
      <p:sp>
        <p:nvSpPr>
          <p:cNvPr id="1363" name="3"/>
          <p:cNvSpPr txBox="1"/>
          <p:nvPr/>
        </p:nvSpPr>
        <p:spPr>
          <a:xfrm>
            <a:off x="12971211" y="605440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364" name="2"/>
          <p:cNvSpPr txBox="1"/>
          <p:nvPr/>
        </p:nvSpPr>
        <p:spPr>
          <a:xfrm>
            <a:off x="2438415" y="9466511"/>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365" name="4"/>
          <p:cNvSpPr txBox="1"/>
          <p:nvPr/>
        </p:nvSpPr>
        <p:spPr>
          <a:xfrm>
            <a:off x="12971211" y="9466511"/>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7"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68"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Prompt Basics</a:t>
            </a:r>
          </a:p>
        </p:txBody>
      </p:sp>
      <p:sp>
        <p:nvSpPr>
          <p:cNvPr id="1369" name="Oval 22"/>
          <p:cNvSpPr/>
          <p:nvPr/>
        </p:nvSpPr>
        <p:spPr>
          <a:xfrm>
            <a:off x="529877" y="635229"/>
            <a:ext cx="801974" cy="801969"/>
          </a:xfrm>
          <a:prstGeom prst="ellipse">
            <a:avLst/>
          </a:prstGeom>
          <a:solidFill>
            <a:srgbClr val="949494"/>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70" name="1"/>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1</a:t>
            </a:r>
          </a:p>
        </p:txBody>
      </p:sp>
      <p:sp>
        <p:nvSpPr>
          <p:cNvPr id="1371"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378" name="Group"/>
          <p:cNvGrpSpPr/>
          <p:nvPr/>
        </p:nvGrpSpPr>
        <p:grpSpPr>
          <a:xfrm>
            <a:off x="2235843" y="5404160"/>
            <a:ext cx="9710299" cy="4062175"/>
            <a:chOff x="0" y="0"/>
            <a:chExt cx="9710298" cy="4062174"/>
          </a:xfrm>
        </p:grpSpPr>
        <p:sp>
          <p:nvSpPr>
            <p:cNvPr id="1372" name="Oval 22"/>
            <p:cNvSpPr/>
            <p:nvPr/>
          </p:nvSpPr>
          <p:spPr>
            <a:xfrm>
              <a:off x="-1" y="604858"/>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373" name="Rectangle 23"/>
            <p:cNvSpPr/>
            <p:nvPr/>
          </p:nvSpPr>
          <p:spPr>
            <a:xfrm>
              <a:off x="1092843" y="143350"/>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374" name="Rectangle 20"/>
            <p:cNvSpPr txBox="1"/>
            <p:nvPr/>
          </p:nvSpPr>
          <p:spPr>
            <a:xfrm>
              <a:off x="1561469" y="-1"/>
              <a:ext cx="8148830" cy="2011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A prompt is a piece of text that conveys to the LLM the user’s intention.</a:t>
              </a:r>
            </a:p>
          </p:txBody>
        </p:sp>
        <p:sp>
          <p:nvSpPr>
            <p:cNvPr id="1375" name="Rectangle 31"/>
            <p:cNvSpPr/>
            <p:nvPr/>
          </p:nvSpPr>
          <p:spPr>
            <a:xfrm>
              <a:off x="1092843" y="2334973"/>
              <a:ext cx="91440" cy="1727202"/>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376" name="Oval 32"/>
            <p:cNvSpPr/>
            <p:nvPr/>
          </p:nvSpPr>
          <p:spPr>
            <a:xfrm>
              <a:off x="-1" y="2797590"/>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377" name="Rectangle 26"/>
            <p:cNvSpPr/>
            <p:nvPr/>
          </p:nvSpPr>
          <p:spPr>
            <a:xfrm>
              <a:off x="1555335" y="2802334"/>
              <a:ext cx="8148834"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Question → Instruction → Behavior</a:t>
              </a:r>
            </a:p>
          </p:txBody>
        </p:sp>
      </p:grpSp>
      <p:pic>
        <p:nvPicPr>
          <p:cNvPr id="1379" name="Picture Placeholder 4" descr="Picture Placeholder 4"/>
          <p:cNvPicPr>
            <a:picLocks noChangeAspect="1"/>
          </p:cNvPicPr>
          <p:nvPr/>
        </p:nvPicPr>
        <p:blipFill>
          <a:blip r:embed="rId2">
            <a:extLst/>
          </a:blip>
          <a:srcRect l="11392" t="5670" r="11392" b="0"/>
          <a:stretch>
            <a:fillRect/>
          </a:stretch>
        </p:blipFill>
        <p:spPr>
          <a:xfrm>
            <a:off x="13923864" y="6165300"/>
            <a:ext cx="8167538" cy="4896357"/>
          </a:xfrm>
          <a:prstGeom prst="rect">
            <a:avLst/>
          </a:prstGeom>
          <a:ln w="12700">
            <a:miter lim="400000"/>
          </a:ln>
        </p:spPr>
      </p:pic>
      <p:sp>
        <p:nvSpPr>
          <p:cNvPr id="1380" name="Rectangle 20"/>
          <p:cNvSpPr txBox="1"/>
          <p:nvPr/>
        </p:nvSpPr>
        <p:spPr>
          <a:xfrm>
            <a:off x="13013597" y="5414971"/>
            <a:ext cx="4218511" cy="665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3200">
                <a:solidFill>
                  <a:srgbClr val="404040"/>
                </a:solidFill>
                <a:latin typeface="Open Sans Condensed Light"/>
                <a:ea typeface="Open Sans Condensed Light"/>
                <a:cs typeface="Open Sans Condensed Light"/>
                <a:sym typeface="Open Sans Condensed Light"/>
              </a:defRPr>
            </a:lvl1pPr>
          </a:lstStyle>
          <a:p>
            <a:pPr/>
            <a:r>
              <a:t>LLM Text Space</a:t>
            </a:r>
          </a:p>
        </p:txBody>
      </p:sp>
      <p:sp>
        <p:nvSpPr>
          <p:cNvPr id="1381" name="Rectangle 20"/>
          <p:cNvSpPr txBox="1"/>
          <p:nvPr/>
        </p:nvSpPr>
        <p:spPr>
          <a:xfrm>
            <a:off x="18198569" y="5415022"/>
            <a:ext cx="6063353" cy="665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3200">
                <a:solidFill>
                  <a:srgbClr val="404040"/>
                </a:solidFill>
                <a:latin typeface="Open Sans Condensed Light"/>
                <a:ea typeface="Open Sans Condensed Light"/>
                <a:cs typeface="Open Sans Condensed Light"/>
                <a:sym typeface="Open Sans Condensed Light"/>
              </a:defRPr>
            </a:lvl1pPr>
          </a:lstStyle>
          <a:p>
            <a:pPr/>
            <a:r>
              <a:t>LLM Text Space after prompt</a:t>
            </a:r>
          </a:p>
        </p:txBody>
      </p:sp>
      <p:grpSp>
        <p:nvGrpSpPr>
          <p:cNvPr id="1385" name="Group"/>
          <p:cNvGrpSpPr/>
          <p:nvPr/>
        </p:nvGrpSpPr>
        <p:grpSpPr>
          <a:xfrm>
            <a:off x="2235894" y="10054607"/>
            <a:ext cx="9710299" cy="1788151"/>
            <a:chOff x="0" y="0"/>
            <a:chExt cx="9710297" cy="1788149"/>
          </a:xfrm>
        </p:grpSpPr>
        <p:sp>
          <p:nvSpPr>
            <p:cNvPr id="1382" name="Oval 22"/>
            <p:cNvSpPr/>
            <p:nvPr/>
          </p:nvSpPr>
          <p:spPr>
            <a:xfrm>
              <a:off x="0" y="524677"/>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383" name="Rectangle 23"/>
            <p:cNvSpPr/>
            <p:nvPr/>
          </p:nvSpPr>
          <p:spPr>
            <a:xfrm>
              <a:off x="1092843" y="63169"/>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384" name="Rectangle 20"/>
            <p:cNvSpPr txBox="1"/>
            <p:nvPr/>
          </p:nvSpPr>
          <p:spPr>
            <a:xfrm>
              <a:off x="1561469" y="-1"/>
              <a:ext cx="8148829" cy="14020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It constrains the space of possibilities in the LLM's text space</a:t>
              </a:r>
            </a:p>
          </p:txBody>
        </p:sp>
      </p:grpSp>
      <p:sp>
        <p:nvSpPr>
          <p:cNvPr id="1386" name="TextBox 1"/>
          <p:cNvSpPr txBox="1"/>
          <p:nvPr/>
        </p:nvSpPr>
        <p:spPr>
          <a:xfrm>
            <a:off x="16637539" y="7708631"/>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prompt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89"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Components of a prompt</a:t>
            </a:r>
          </a:p>
        </p:txBody>
      </p:sp>
      <p:sp>
        <p:nvSpPr>
          <p:cNvPr id="1390" name="Oval 22"/>
          <p:cNvSpPr/>
          <p:nvPr/>
        </p:nvSpPr>
        <p:spPr>
          <a:xfrm>
            <a:off x="529877" y="635229"/>
            <a:ext cx="801974" cy="801969"/>
          </a:xfrm>
          <a:prstGeom prst="ellipse">
            <a:avLst/>
          </a:prstGeom>
          <a:solidFill>
            <a:srgbClr val="949494"/>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91" name="1"/>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1</a:t>
            </a:r>
          </a:p>
        </p:txBody>
      </p:sp>
      <p:sp>
        <p:nvSpPr>
          <p:cNvPr id="1392" name="Oval 22"/>
          <p:cNvSpPr/>
          <p:nvPr/>
        </p:nvSpPr>
        <p:spPr>
          <a:xfrm>
            <a:off x="2235842" y="600902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93"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94" name="Rectangle 20"/>
          <p:cNvSpPr txBox="1"/>
          <p:nvPr/>
        </p:nvSpPr>
        <p:spPr>
          <a:xfrm>
            <a:off x="3659357" y="57089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Light"/>
                <a:ea typeface="Open Sans Condensed Light"/>
                <a:cs typeface="Open Sans Condensed Light"/>
                <a:sym typeface="Open Sans Condensed Light"/>
              </a:defRPr>
            </a:pPr>
            <a:r>
              <a:t>Task description:</a:t>
            </a:r>
            <a:r>
              <a:rPr b="0"/>
              <a:t> where you describe what you want</a:t>
            </a:r>
          </a:p>
        </p:txBody>
      </p:sp>
      <p:sp>
        <p:nvSpPr>
          <p:cNvPr id="1395" name="Rectangle 31"/>
          <p:cNvSpPr/>
          <p:nvPr/>
        </p:nvSpPr>
        <p:spPr>
          <a:xfrm>
            <a:off x="3328685" y="8647831"/>
            <a:ext cx="91440" cy="17272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396" name="Oval 32"/>
          <p:cNvSpPr/>
          <p:nvPr/>
        </p:nvSpPr>
        <p:spPr>
          <a:xfrm>
            <a:off x="2235842" y="9110450"/>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397" name="Rectangle 26"/>
          <p:cNvSpPr txBox="1"/>
          <p:nvPr/>
        </p:nvSpPr>
        <p:spPr>
          <a:xfrm>
            <a:off x="3659354" y="8829846"/>
            <a:ext cx="8148831"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a:ea typeface="Open Sans Condensed"/>
                <a:cs typeface="Open Sans Condensed"/>
                <a:sym typeface="Open Sans Condensed"/>
              </a:defRPr>
            </a:pPr>
            <a:r>
              <a:t>Input data:</a:t>
            </a:r>
            <a:r>
              <a:rPr b="0">
                <a:latin typeface="Open Sans Condensed Light"/>
                <a:ea typeface="Open Sans Condensed Light"/>
                <a:cs typeface="Open Sans Condensed Light"/>
                <a:sym typeface="Open Sans Condensed Light"/>
              </a:rPr>
              <a:t> data the model has not </a:t>
            </a:r>
            <a:r>
              <a:rPr b="0">
                <a:latin typeface="Open Sans Condensed Light"/>
                <a:ea typeface="Open Sans Condensed Light"/>
                <a:cs typeface="Open Sans Condensed Light"/>
                <a:sym typeface="Open Sans Condensed Light"/>
              </a:rPr>
              <a:t>seen</a:t>
            </a:r>
            <a:r>
              <a:rPr b="0">
                <a:latin typeface="Open Sans Condensed Light"/>
                <a:ea typeface="Open Sans Condensed Light"/>
                <a:cs typeface="Open Sans Condensed Light"/>
                <a:sym typeface="Open Sans Condensed Light"/>
              </a:rPr>
              <a:t> to illustrate what you need</a:t>
            </a:r>
          </a:p>
        </p:txBody>
      </p:sp>
      <p:sp>
        <p:nvSpPr>
          <p:cNvPr id="1398"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Task, input, context, style </a:t>
            </a:r>
          </a:p>
        </p:txBody>
      </p:sp>
      <p:sp>
        <p:nvSpPr>
          <p:cNvPr id="1399" name="Oval 22"/>
          <p:cNvSpPr/>
          <p:nvPr/>
        </p:nvSpPr>
        <p:spPr>
          <a:xfrm>
            <a:off x="12951417" y="6009020"/>
            <a:ext cx="801971" cy="801967"/>
          </a:xfrm>
          <a:prstGeom prst="ellipse">
            <a:avLst/>
          </a:prstGeom>
          <a:solidFill>
            <a:srgbClr val="949494"/>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00" name="Rectangle 23"/>
          <p:cNvSpPr/>
          <p:nvPr/>
        </p:nvSpPr>
        <p:spPr>
          <a:xfrm>
            <a:off x="14044260"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01" name="Rectangle 20"/>
          <p:cNvSpPr txBox="1"/>
          <p:nvPr/>
        </p:nvSpPr>
        <p:spPr>
          <a:xfrm>
            <a:off x="14512887" y="5404160"/>
            <a:ext cx="8148825"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a:ea typeface="Open Sans Condensed"/>
                <a:cs typeface="Open Sans Condensed"/>
                <a:sym typeface="Open Sans Condensed"/>
              </a:defRPr>
            </a:pPr>
            <a:r>
              <a:t>Context information: </a:t>
            </a:r>
            <a:r>
              <a:rPr b="0">
                <a:latin typeface="Open Sans Condensed Light"/>
                <a:ea typeface="Open Sans Condensed Light"/>
                <a:cs typeface="Open Sans Condensed Light"/>
                <a:sym typeface="Open Sans Condensed Light"/>
              </a:rPr>
              <a:t>background info on what you are requesting, the data you are providing etc</a:t>
            </a:r>
          </a:p>
        </p:txBody>
      </p:sp>
      <p:sp>
        <p:nvSpPr>
          <p:cNvPr id="1402" name="Rectangle 31"/>
          <p:cNvSpPr/>
          <p:nvPr/>
        </p:nvSpPr>
        <p:spPr>
          <a:xfrm>
            <a:off x="14044260" y="8647831"/>
            <a:ext cx="91440" cy="17272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03" name="Oval 32"/>
          <p:cNvSpPr/>
          <p:nvPr/>
        </p:nvSpPr>
        <p:spPr>
          <a:xfrm>
            <a:off x="12951417" y="9110449"/>
            <a:ext cx="801971" cy="801967"/>
          </a:xfrm>
          <a:prstGeom prst="ellipse">
            <a:avLst/>
          </a:prstGeom>
          <a:solidFill>
            <a:srgbClr val="6D6D6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04" name="Rectangle 26"/>
          <p:cNvSpPr txBox="1"/>
          <p:nvPr/>
        </p:nvSpPr>
        <p:spPr>
          <a:xfrm>
            <a:off x="14455206" y="8495434"/>
            <a:ext cx="8148831"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defTabSz="1828800">
              <a:defRPr b="1" sz="4000">
                <a:solidFill>
                  <a:srgbClr val="404040"/>
                </a:solidFill>
                <a:latin typeface="Open Sans Condensed"/>
                <a:ea typeface="Open Sans Condensed"/>
                <a:cs typeface="Open Sans Condensed"/>
                <a:sym typeface="Open Sans Condensed"/>
              </a:defRPr>
            </a:pPr>
            <a:r>
              <a:t>Prompt style: </a:t>
            </a:r>
            <a:r>
              <a:rPr b="0">
                <a:latin typeface="Open Sans Condensed Light"/>
                <a:ea typeface="Open Sans Condensed Light"/>
                <a:cs typeface="Open Sans Condensed Light"/>
                <a:sym typeface="Open Sans Condensed Light"/>
              </a:rPr>
              <a:t>Its about how</a:t>
            </a:r>
            <a:r>
              <a:rPr b="0">
                <a:latin typeface="Open Sans Condensed Light"/>
                <a:ea typeface="Open Sans Condensed Light"/>
                <a:cs typeface="Open Sans Condensed Light"/>
                <a:sym typeface="Open Sans Condensed Light"/>
              </a:rPr>
              <a:t> you ask the thing </a:t>
            </a:r>
            <a:r>
              <a:rPr b="0">
                <a:latin typeface="Open Sans Condensed Light"/>
                <a:ea typeface="Open Sans Condensed Light"/>
                <a:cs typeface="Open Sans Condensed Light"/>
                <a:sym typeface="Open Sans Condensed Light"/>
              </a:rPr>
              <a:t>you want to</a:t>
            </a:r>
            <a:r>
              <a:rPr b="0">
                <a:latin typeface="Open Sans Condensed Light"/>
                <a:ea typeface="Open Sans Condensed Light"/>
                <a:cs typeface="Open Sans Condensed Light"/>
                <a:sym typeface="Open Sans Condensed Light"/>
              </a:rPr>
              <a:t> the model</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07"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08"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09"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10"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417" name="Group"/>
          <p:cNvGrpSpPr/>
          <p:nvPr/>
        </p:nvGrpSpPr>
        <p:grpSpPr>
          <a:xfrm>
            <a:off x="2235843" y="5404160"/>
            <a:ext cx="9710299" cy="4970873"/>
            <a:chOff x="0" y="0"/>
            <a:chExt cx="9710298" cy="4970871"/>
          </a:xfrm>
        </p:grpSpPr>
        <p:sp>
          <p:nvSpPr>
            <p:cNvPr id="1411" name="Oval 22"/>
            <p:cNvSpPr/>
            <p:nvPr/>
          </p:nvSpPr>
          <p:spPr>
            <a:xfrm>
              <a:off x="-1" y="604858"/>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412" name="Rectangle 23"/>
            <p:cNvSpPr/>
            <p:nvPr/>
          </p:nvSpPr>
          <p:spPr>
            <a:xfrm>
              <a:off x="1092843" y="143350"/>
              <a:ext cx="91440" cy="1724980"/>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413" name="Rectangle 20"/>
            <p:cNvSpPr txBox="1"/>
            <p:nvPr/>
          </p:nvSpPr>
          <p:spPr>
            <a:xfrm>
              <a:off x="1561469" y="-1"/>
              <a:ext cx="8148830" cy="26212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 ChatGPT API allows us to use OpenAI's chat models to generate dynamic, contextually-aware responses.</a:t>
              </a:r>
            </a:p>
          </p:txBody>
        </p:sp>
        <p:sp>
          <p:nvSpPr>
            <p:cNvPr id="1414" name="Rectangle 31"/>
            <p:cNvSpPr/>
            <p:nvPr/>
          </p:nvSpPr>
          <p:spPr>
            <a:xfrm>
              <a:off x="1092843" y="3243670"/>
              <a:ext cx="91440" cy="1727202"/>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415" name="Oval 32"/>
            <p:cNvSpPr/>
            <p:nvPr/>
          </p:nvSpPr>
          <p:spPr>
            <a:xfrm>
              <a:off x="-1" y="3706288"/>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416" name="Rectangle 26"/>
            <p:cNvSpPr txBox="1"/>
            <p:nvPr/>
          </p:nvSpPr>
          <p:spPr>
            <a:xfrm>
              <a:off x="1360627" y="3367442"/>
              <a:ext cx="8148834" cy="14020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Required parameters: model, messages.</a:t>
              </a:r>
            </a:p>
          </p:txBody>
        </p:sp>
      </p:grpSp>
      <p:pic>
        <p:nvPicPr>
          <p:cNvPr id="1418" name="Image" descr="Image"/>
          <p:cNvPicPr>
            <a:picLocks noChangeAspect="1"/>
          </p:cNvPicPr>
          <p:nvPr/>
        </p:nvPicPr>
        <p:blipFill>
          <a:blip r:embed="rId2">
            <a:extLst/>
          </a:blip>
          <a:srcRect l="5812" t="14913" r="5812" b="14913"/>
          <a:stretch>
            <a:fillRect/>
          </a:stretch>
        </p:blipFill>
        <p:spPr>
          <a:xfrm>
            <a:off x="12951411" y="6236272"/>
            <a:ext cx="10726237" cy="3346025"/>
          </a:xfrm>
          <a:prstGeom prst="rect">
            <a:avLst/>
          </a:prstGeom>
          <a:ln w="12700">
            <a:miter lim="400000"/>
          </a:ln>
        </p:spPr>
      </p:pic>
      <p:sp>
        <p:nvSpPr>
          <p:cNvPr id="141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20"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2"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23"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24"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25"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2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27"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28"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0"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31"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32"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33"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3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35"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36"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37" name="Arrow: Right 2"/>
          <p:cNvSpPr/>
          <p:nvPr/>
        </p:nvSpPr>
        <p:spPr>
          <a:xfrm rot="10800000">
            <a:off x="7132580" y="5680261"/>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9"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40"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41"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42"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43"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44"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45"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46" name="Arrow: Right 5"/>
          <p:cNvSpPr/>
          <p:nvPr/>
        </p:nvSpPr>
        <p:spPr>
          <a:xfrm rot="10800000">
            <a:off x="11889879" y="6482053"/>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49"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50"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51"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52"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53"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54"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55" name="Arrow: Right 5"/>
          <p:cNvSpPr/>
          <p:nvPr/>
        </p:nvSpPr>
        <p:spPr>
          <a:xfrm rot="10800000">
            <a:off x="6090251" y="7283845"/>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7"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58"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59"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60"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61"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62"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63"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64" name="Arrow: Right 3"/>
          <p:cNvSpPr/>
          <p:nvPr/>
        </p:nvSpPr>
        <p:spPr>
          <a:xfrm rot="10800000">
            <a:off x="12852030" y="803218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67"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68"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69"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7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71"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72"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73" name="Arrow: Right 3"/>
          <p:cNvSpPr/>
          <p:nvPr/>
        </p:nvSpPr>
        <p:spPr>
          <a:xfrm rot="8520000">
            <a:off x="9056881" y="7497656"/>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2" name="Title 55"/>
          <p:cNvSpPr txBox="1"/>
          <p:nvPr>
            <p:ph type="title"/>
          </p:nvPr>
        </p:nvSpPr>
        <p:spPr>
          <a:prstGeom prst="rect">
            <a:avLst/>
          </a:prstGeom>
        </p:spPr>
        <p:txBody>
          <a:bodyPr/>
          <a:lstStyle>
            <a:lvl1pPr>
              <a:defRPr b="1"/>
            </a:lvl1pPr>
          </a:lstStyle>
          <a:p>
            <a:pPr/>
            <a:r>
              <a:t>Large Language Models</a:t>
            </a:r>
          </a:p>
        </p:txBody>
      </p:sp>
      <p:sp>
        <p:nvSpPr>
          <p:cNvPr id="1033"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definition</a:t>
            </a:r>
          </a:p>
        </p:txBody>
      </p:sp>
      <p:sp>
        <p:nvSpPr>
          <p:cNvPr id="1034"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35"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039" name="Group"/>
          <p:cNvGrpSpPr/>
          <p:nvPr/>
        </p:nvGrpSpPr>
        <p:grpSpPr>
          <a:xfrm>
            <a:off x="2235842" y="5404162"/>
            <a:ext cx="9710299" cy="2011679"/>
            <a:chOff x="0" y="0"/>
            <a:chExt cx="9710297" cy="2011677"/>
          </a:xfrm>
        </p:grpSpPr>
        <p:sp>
          <p:nvSpPr>
            <p:cNvPr id="1036" name="Oval 22"/>
            <p:cNvSpPr/>
            <p:nvPr/>
          </p:nvSpPr>
          <p:spPr>
            <a:xfrm>
              <a:off x="0" y="55295"/>
              <a:ext cx="801971" cy="801965"/>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037" name="Rectangle 23"/>
            <p:cNvSpPr/>
            <p:nvPr/>
          </p:nvSpPr>
          <p:spPr>
            <a:xfrm>
              <a:off x="1092843" y="143350"/>
              <a:ext cx="91440" cy="1724980"/>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038" name="Rectangle 20"/>
            <p:cNvSpPr txBox="1"/>
            <p:nvPr/>
          </p:nvSpPr>
          <p:spPr>
            <a:xfrm>
              <a:off x="1561469" y="0"/>
              <a:ext cx="8148829" cy="2011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are advanced AI systems designed to understand and generate human language.</a:t>
              </a:r>
            </a:p>
          </p:txBody>
        </p:sp>
      </p:gr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5"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76"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77"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78"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7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80"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81"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82" name="Arrow: Right 3"/>
          <p:cNvSpPr/>
          <p:nvPr/>
        </p:nvSpPr>
        <p:spPr>
          <a:xfrm>
            <a:off x="7453297" y="8539985"/>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4"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85"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86"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87"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88"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89"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90"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491" name="Arrow: Right 3"/>
          <p:cNvSpPr/>
          <p:nvPr/>
        </p:nvSpPr>
        <p:spPr>
          <a:xfrm>
            <a:off x="7426570" y="10838456"/>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3"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494"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495"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496"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49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498"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499"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500" name="Arrow: Right 3"/>
          <p:cNvSpPr/>
          <p:nvPr/>
        </p:nvSpPr>
        <p:spPr>
          <a:xfrm>
            <a:off x="7453296" y="11292805"/>
            <a:ext cx="978410"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2"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03"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04"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05"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0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Where does ChatGPT fit in this chaotic LLM universe? </a:t>
            </a:r>
          </a:p>
        </p:txBody>
      </p:sp>
      <p:sp>
        <p:nvSpPr>
          <p:cNvPr id="1507"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08" name="Picture 1" descr="Picture 1"/>
          <p:cNvPicPr>
            <a:picLocks noChangeAspect="1"/>
          </p:cNvPicPr>
          <p:nvPr/>
        </p:nvPicPr>
        <p:blipFill>
          <a:blip r:embed="rId2">
            <a:extLst/>
          </a:blip>
          <a:srcRect l="5899" t="12836" r="6043" b="12238"/>
          <a:stretch>
            <a:fillRect/>
          </a:stretch>
        </p:blipFill>
        <p:spPr>
          <a:xfrm>
            <a:off x="3061024" y="4805686"/>
            <a:ext cx="18305345" cy="7504243"/>
          </a:xfrm>
          <a:prstGeom prst="rect">
            <a:avLst/>
          </a:prstGeom>
          <a:ln w="12700">
            <a:miter lim="400000"/>
          </a:ln>
        </p:spPr>
      </p:pic>
      <p:sp>
        <p:nvSpPr>
          <p:cNvPr id="1509" name="Arrow: Right 3"/>
          <p:cNvSpPr/>
          <p:nvPr/>
        </p:nvSpPr>
        <p:spPr>
          <a:xfrm>
            <a:off x="7426570" y="1166697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1"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12"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13"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14"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15"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16"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17"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18" name="Arrow: Right 3"/>
          <p:cNvSpPr/>
          <p:nvPr/>
        </p:nvSpPr>
        <p:spPr>
          <a:xfrm rot="10800000">
            <a:off x="19346544" y="458447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0"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21"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22"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23"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2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25"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26"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27" name="Arrow: Right 3"/>
          <p:cNvSpPr/>
          <p:nvPr/>
        </p:nvSpPr>
        <p:spPr>
          <a:xfrm rot="10800000">
            <a:off x="12370954" y="4931922"/>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9"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30"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31"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32"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33"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34"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35"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36" name="Arrow: Right 3"/>
          <p:cNvSpPr/>
          <p:nvPr/>
        </p:nvSpPr>
        <p:spPr>
          <a:xfrm rot="10800000">
            <a:off x="9725041" y="5145733"/>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8"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39"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40"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41"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42"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43"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44"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45" name="Arrow: Right 3"/>
          <p:cNvSpPr/>
          <p:nvPr/>
        </p:nvSpPr>
        <p:spPr>
          <a:xfrm rot="10800000">
            <a:off x="8896522" y="5493177"/>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7"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48"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49"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50"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51"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52"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53"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54" name="Arrow: Right 3"/>
          <p:cNvSpPr/>
          <p:nvPr/>
        </p:nvSpPr>
        <p:spPr>
          <a:xfrm rot="10800000">
            <a:off x="9992304" y="5733715"/>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57"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58"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59"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6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61"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62"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63" name="Arrow: Right 3"/>
          <p:cNvSpPr/>
          <p:nvPr/>
        </p:nvSpPr>
        <p:spPr>
          <a:xfrm rot="10800000">
            <a:off x="7560202" y="602770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1" name="Title 55"/>
          <p:cNvSpPr txBox="1"/>
          <p:nvPr>
            <p:ph type="title"/>
          </p:nvPr>
        </p:nvSpPr>
        <p:spPr>
          <a:prstGeom prst="rect">
            <a:avLst/>
          </a:prstGeom>
        </p:spPr>
        <p:txBody>
          <a:bodyPr/>
          <a:lstStyle/>
          <a:p>
            <a:pPr/>
            <a:r>
              <a:t>Large Language Models</a:t>
            </a:r>
          </a:p>
        </p:txBody>
      </p:sp>
      <p:sp>
        <p:nvSpPr>
          <p:cNvPr id="1042"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definition</a:t>
            </a:r>
          </a:p>
        </p:txBody>
      </p:sp>
      <p:sp>
        <p:nvSpPr>
          <p:cNvPr id="1043"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44"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grpSp>
        <p:nvGrpSpPr>
          <p:cNvPr id="1051" name="Group"/>
          <p:cNvGrpSpPr/>
          <p:nvPr/>
        </p:nvGrpSpPr>
        <p:grpSpPr>
          <a:xfrm>
            <a:off x="2235842" y="5404161"/>
            <a:ext cx="9710302" cy="5592228"/>
            <a:chOff x="0" y="0"/>
            <a:chExt cx="9710300" cy="5592226"/>
          </a:xfrm>
        </p:grpSpPr>
        <p:sp>
          <p:nvSpPr>
            <p:cNvPr id="1045" name="Oval 22"/>
            <p:cNvSpPr/>
            <p:nvPr/>
          </p:nvSpPr>
          <p:spPr>
            <a:xfrm>
              <a:off x="0" y="55295"/>
              <a:ext cx="801971" cy="801967"/>
            </a:xfrm>
            <a:prstGeom prst="ellipse">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046" name="Rectangle 23"/>
            <p:cNvSpPr/>
            <p:nvPr/>
          </p:nvSpPr>
          <p:spPr>
            <a:xfrm>
              <a:off x="1092843" y="143350"/>
              <a:ext cx="91440" cy="1724981"/>
            </a:xfrm>
            <a:prstGeom prst="rect">
              <a:avLst/>
            </a:prstGeom>
            <a:solidFill>
              <a:srgbClr val="595959"/>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047" name="Rectangle 20"/>
            <p:cNvSpPr txBox="1"/>
            <p:nvPr/>
          </p:nvSpPr>
          <p:spPr>
            <a:xfrm>
              <a:off x="1561469" y="-1"/>
              <a:ext cx="8148829" cy="2011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LLMs are advanced AI systems designed to understand and generate human language.</a:t>
              </a:r>
            </a:p>
          </p:txBody>
        </p:sp>
        <p:sp>
          <p:nvSpPr>
            <p:cNvPr id="1048" name="Rectangle 31"/>
            <p:cNvSpPr/>
            <p:nvPr/>
          </p:nvSpPr>
          <p:spPr>
            <a:xfrm>
              <a:off x="1092843" y="3243669"/>
              <a:ext cx="91440" cy="2348558"/>
            </a:xfrm>
            <a:prstGeom prst="rect">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FFFFFF"/>
                  </a:solidFill>
                  <a:latin typeface="Calibri"/>
                  <a:ea typeface="Calibri"/>
                  <a:cs typeface="Calibri"/>
                  <a:sym typeface="Calibri"/>
                </a:defRPr>
              </a:pPr>
            </a:p>
          </p:txBody>
        </p:sp>
        <p:sp>
          <p:nvSpPr>
            <p:cNvPr id="1049" name="Oval 32"/>
            <p:cNvSpPr/>
            <p:nvPr/>
          </p:nvSpPr>
          <p:spPr>
            <a:xfrm>
              <a:off x="0" y="3162604"/>
              <a:ext cx="801971" cy="801967"/>
            </a:xfrm>
            <a:prstGeom prst="ellipse">
              <a:avLst/>
            </a:prstGeom>
            <a:solidFill>
              <a:srgbClr val="404040"/>
            </a:solidFill>
            <a:ln w="12700" cap="flat">
              <a:noFill/>
              <a:miter lim="400000"/>
            </a:ln>
            <a:effectLst/>
          </p:spPr>
          <p:txBody>
            <a:bodyPr wrap="square" lIns="50800" tIns="50800" rIns="50800" bIns="50800" numCol="1" anchor="ctr">
              <a:noAutofit/>
            </a:bodyPr>
            <a:lstStyle/>
            <a:p>
              <a:pPr defTabSz="1828800">
                <a:defRPr sz="3600">
                  <a:solidFill>
                    <a:srgbClr val="37CA9D"/>
                  </a:solidFill>
                  <a:latin typeface="Calibri"/>
                  <a:ea typeface="Calibri"/>
                  <a:cs typeface="Calibri"/>
                  <a:sym typeface="Calibri"/>
                </a:defRPr>
              </a:pPr>
            </a:p>
          </p:txBody>
        </p:sp>
        <p:sp>
          <p:nvSpPr>
            <p:cNvPr id="1050" name="Rectangle 26"/>
            <p:cNvSpPr txBox="1"/>
            <p:nvPr/>
          </p:nvSpPr>
          <p:spPr>
            <a:xfrm>
              <a:off x="1561467" y="3107307"/>
              <a:ext cx="8148834" cy="2011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8" tIns="91438" rIns="91438" bIns="91438" numCol="1" anchor="t">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They assign probabilities to words based on context, allowing them to predict future words in a sentence.</a:t>
              </a:r>
            </a:p>
          </p:txBody>
        </p:sp>
      </p:grpSp>
      <p:pic>
        <p:nvPicPr>
          <p:cNvPr id="1052" name="Picture Placeholder 4" descr="Picture Placeholder 4"/>
          <p:cNvPicPr>
            <a:picLocks noChangeAspect="1"/>
          </p:cNvPicPr>
          <p:nvPr>
            <p:ph type="pic" idx="21"/>
          </p:nvPr>
        </p:nvPicPr>
        <p:blipFill>
          <a:blip r:embed="rId2">
            <a:extLst/>
          </a:blip>
          <a:srcRect l="0" t="7513" r="0" b="7513"/>
          <a:stretch>
            <a:fillRect/>
          </a:stretch>
        </p:blipFill>
        <p:spPr>
          <a:xfrm>
            <a:off x="13897139" y="5470414"/>
            <a:ext cx="8148796" cy="5190672"/>
          </a:xfrm>
          <a:prstGeom prst="rect">
            <a:avLst/>
          </a:prstGeom>
          <a:ln w="177800">
            <a:solidFill>
              <a:srgbClr val="B7D5C1"/>
            </a:solidFill>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5"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66"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67"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68"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6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70"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71"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72" name="Arrow: Right 3"/>
          <p:cNvSpPr/>
          <p:nvPr/>
        </p:nvSpPr>
        <p:spPr>
          <a:xfrm rot="10800000">
            <a:off x="8041278" y="658895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4"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75"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76"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77"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78"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79"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80"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81" name="Arrow: Right 3"/>
          <p:cNvSpPr/>
          <p:nvPr/>
        </p:nvSpPr>
        <p:spPr>
          <a:xfrm rot="10800000">
            <a:off x="8068003" y="698985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3"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84"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85"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86"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8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88"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89"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90" name="Arrow: Right 3"/>
          <p:cNvSpPr/>
          <p:nvPr/>
        </p:nvSpPr>
        <p:spPr>
          <a:xfrm rot="10800000">
            <a:off x="9938852" y="10009937"/>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2"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593"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594"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595"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596"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597"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pic>
        <p:nvPicPr>
          <p:cNvPr id="1598" name="Picture 1" descr="Picture 1"/>
          <p:cNvPicPr>
            <a:picLocks noChangeAspect="1"/>
          </p:cNvPicPr>
          <p:nvPr/>
        </p:nvPicPr>
        <p:blipFill>
          <a:blip r:embed="rId2">
            <a:extLst/>
          </a:blip>
          <a:srcRect l="6342" t="8635" r="6043" b="8634"/>
          <a:stretch>
            <a:fillRect/>
          </a:stretch>
        </p:blipFill>
        <p:spPr>
          <a:xfrm>
            <a:off x="5240378" y="3875273"/>
            <a:ext cx="13906233" cy="9179284"/>
          </a:xfrm>
          <a:prstGeom prst="rect">
            <a:avLst/>
          </a:prstGeom>
          <a:ln w="12700">
            <a:miter lim="400000"/>
          </a:ln>
        </p:spPr>
      </p:pic>
      <p:sp>
        <p:nvSpPr>
          <p:cNvPr id="1599" name="Arrow: Right 3"/>
          <p:cNvSpPr/>
          <p:nvPr/>
        </p:nvSpPr>
        <p:spPr>
          <a:xfrm rot="10800000">
            <a:off x="7266212" y="1099881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1"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02" name="Title 55"/>
          <p:cNvSpPr txBox="1"/>
          <p:nvPr/>
        </p:nvSpPr>
        <p:spPr>
          <a:xfrm>
            <a:off x="1676400" y="1441000"/>
            <a:ext cx="21031200" cy="1229630"/>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828800">
              <a:lnSpc>
                <a:spcPct val="90000"/>
              </a:lnSpc>
              <a:defRPr sz="5600">
                <a:solidFill>
                  <a:srgbClr val="000000"/>
                </a:solidFill>
                <a:latin typeface="Open Sans Condensed Light"/>
                <a:ea typeface="Open Sans Condensed Light"/>
                <a:cs typeface="Open Sans Condensed Light"/>
                <a:sym typeface="Open Sans Condensed Light"/>
              </a:defRPr>
            </a:lvl1pPr>
          </a:lstStyle>
          <a:p>
            <a:pPr/>
            <a:r>
              <a:t>Introduction to the ChatGPT API</a:t>
            </a:r>
          </a:p>
        </p:txBody>
      </p:sp>
      <p:sp>
        <p:nvSpPr>
          <p:cNvPr id="1603" name="Oval 22"/>
          <p:cNvSpPr/>
          <p:nvPr/>
        </p:nvSpPr>
        <p:spPr>
          <a:xfrm>
            <a:off x="529877" y="635229"/>
            <a:ext cx="801974" cy="801969"/>
          </a:xfrm>
          <a:prstGeom prst="ellipse">
            <a:avLst/>
          </a:prstGeom>
          <a:solidFill>
            <a:srgbClr val="5C5D5C"/>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04" name="2"/>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605"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breakdown of the response</a:t>
            </a:r>
          </a:p>
        </p:txBody>
      </p:sp>
      <p:sp>
        <p:nvSpPr>
          <p:cNvPr id="1606"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607" name="TextBox 1"/>
          <p:cNvSpPr txBox="1"/>
          <p:nvPr/>
        </p:nvSpPr>
        <p:spPr>
          <a:xfrm>
            <a:off x="9437828" y="6468872"/>
            <a:ext cx="5508344" cy="778253"/>
          </a:xfrm>
          <a:prstGeom prst="rect">
            <a:avLst/>
          </a:prstGeom>
          <a:solidFill>
            <a:srgbClr val="BDD4C2"/>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defRPr sz="4000">
                <a:solidFill>
                  <a:srgbClr val="151515"/>
                </a:solidFill>
              </a:defRPr>
            </a:lvl1pPr>
          </a:lstStyle>
          <a:p>
            <a:pPr/>
            <a:r>
              <a:t>Notebook demo</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9" name="Title 55"/>
          <p:cNvSpPr txBox="1"/>
          <p:nvPr>
            <p:ph type="title"/>
          </p:nvPr>
        </p:nvSpPr>
        <p:spPr>
          <a:prstGeom prst="rect">
            <a:avLst/>
          </a:prstGeom>
        </p:spPr>
        <p:txBody>
          <a:bodyPr/>
          <a:lstStyle/>
          <a:p>
            <a:pPr/>
            <a:r>
              <a:t>Prompt Engineering Guide</a:t>
            </a:r>
          </a:p>
        </p:txBody>
      </p:sp>
      <p:sp>
        <p:nvSpPr>
          <p:cNvPr id="161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What is prompt engineering?</a:t>
            </a:r>
          </a:p>
        </p:txBody>
      </p:sp>
      <p:sp>
        <p:nvSpPr>
          <p:cNvPr id="161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12"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13" name="Rectangle 20"/>
          <p:cNvSpPr txBox="1"/>
          <p:nvPr/>
        </p:nvSpPr>
        <p:spPr>
          <a:xfrm>
            <a:off x="4578053" y="492241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Prompt engineering</a:t>
            </a:r>
            <a:r>
              <a:t>: </a:t>
            </a:r>
            <a:r>
              <a:rPr b="0"/>
              <a:t>discipline for engineering prompts</a:t>
            </a:r>
          </a:p>
        </p:txBody>
      </p:sp>
      <p:sp>
        <p:nvSpPr>
          <p:cNvPr id="1614"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15"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16"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17"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18" name="Rectangle 20"/>
          <p:cNvSpPr txBox="1"/>
          <p:nvPr/>
        </p:nvSpPr>
        <p:spPr>
          <a:xfrm>
            <a:off x="4578053" y="7020221"/>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Means by which LLMs can be programmed through prompting.</a:t>
            </a:r>
          </a:p>
        </p:txBody>
      </p:sp>
      <p:sp>
        <p:nvSpPr>
          <p:cNvPr id="1619" name="Rectangle 20"/>
          <p:cNvSpPr txBox="1"/>
          <p:nvPr/>
        </p:nvSpPr>
        <p:spPr>
          <a:xfrm>
            <a:off x="4578053" y="8676624"/>
            <a:ext cx="16789375"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Process of creating a prompting function that results in the most effective performance on the downstream task.</a:t>
            </a:r>
          </a:p>
        </p:txBody>
      </p:sp>
      <p:sp>
        <p:nvSpPr>
          <p:cNvPr id="1620" name="Rectangle 26"/>
          <p:cNvSpPr txBox="1"/>
          <p:nvPr/>
        </p:nvSpPr>
        <p:spPr>
          <a:xfrm>
            <a:off x="3417560" y="11332467"/>
            <a:ext cx="18091710" cy="14020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4000">
                <a:solidFill>
                  <a:srgbClr val="404040"/>
                </a:solidFill>
                <a:latin typeface="+mj-lt"/>
                <a:ea typeface="+mj-ea"/>
                <a:cs typeface="+mj-cs"/>
                <a:sym typeface="Helvetica"/>
              </a:defRPr>
            </a:lvl1pPr>
          </a:lstStyle>
          <a:p>
            <a:pPr/>
            <a:r>
              <a:t>The basic goal of prompt engineering is designing appropriate inputs for prompting methods.</a:t>
            </a:r>
          </a:p>
        </p:txBody>
      </p:sp>
      <p:sp>
        <p:nvSpPr>
          <p:cNvPr id="1621"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22"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23"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7" name="Prompt Engineering Techniques"/>
          <p:cNvSpPr txBox="1"/>
          <p:nvPr>
            <p:ph type="title" idx="4294967295"/>
          </p:nvPr>
        </p:nvSpPr>
        <p:spPr>
          <a:xfrm>
            <a:off x="1676400" y="1441000"/>
            <a:ext cx="21031200" cy="1229631"/>
          </a:xfrm>
          <a:prstGeom prst="rect">
            <a:avLst/>
          </a:prstGeom>
        </p:spPr>
        <p:txBody>
          <a:bodyPr lIns="91437" tIns="91437" rIns="91437" bIns="91437"/>
          <a:lstStyle/>
          <a:p>
            <a:pPr/>
            <a:r>
              <a:t>Prompt Engineering Techniques</a:t>
            </a:r>
          </a:p>
        </p:txBody>
      </p:sp>
      <p:sp>
        <p:nvSpPr>
          <p:cNvPr id="1628"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simplified guide of prompting techniques</a:t>
            </a:r>
          </a:p>
        </p:txBody>
      </p:sp>
      <p:sp>
        <p:nvSpPr>
          <p:cNvPr id="1629"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30" name="Oval 22"/>
          <p:cNvSpPr/>
          <p:nvPr/>
        </p:nvSpPr>
        <p:spPr>
          <a:xfrm>
            <a:off x="3016574" y="5502292"/>
            <a:ext cx="801974" cy="801969"/>
          </a:xfrm>
          <a:prstGeom prst="ellipse">
            <a:avLst/>
          </a:prstGeom>
          <a:solidFill>
            <a:srgbClr val="B0B0B0"/>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1" name="Rectangle 23"/>
          <p:cNvSpPr/>
          <p:nvPr/>
        </p:nvSpPr>
        <p:spPr>
          <a:xfrm>
            <a:off x="4109420" y="5345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2" name="Zero-shot Prompting"/>
          <p:cNvSpPr txBox="1"/>
          <p:nvPr/>
        </p:nvSpPr>
        <p:spPr>
          <a:xfrm>
            <a:off x="4491730" y="5547674"/>
            <a:ext cx="4744592"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2" invalidUrl="" action="" tgtFrame="" tooltip="" history="1" highlightClick="0" endSnd="0"/>
              </a:defRPr>
            </a:lvl1pPr>
          </a:lstStyle>
          <a:p>
            <a:pPr>
              <a:defRPr u="none">
                <a:solidFill>
                  <a:srgbClr val="404040"/>
                </a:solidFill>
              </a:defRPr>
            </a:pPr>
            <a:r>
              <a:rPr u="sng">
                <a:solidFill>
                  <a:srgbClr val="0000FF"/>
                </a:solidFill>
                <a:hlinkClick r:id="rId2" invalidUrl="" action="" tgtFrame="" tooltip="" history="1" highlightClick="0" endSnd="0"/>
              </a:rPr>
              <a:t>Zero-shot Prompting</a:t>
            </a:r>
          </a:p>
        </p:txBody>
      </p:sp>
      <p:sp>
        <p:nvSpPr>
          <p:cNvPr id="1633" name="Few-shot Prompting"/>
          <p:cNvSpPr txBox="1"/>
          <p:nvPr/>
        </p:nvSpPr>
        <p:spPr>
          <a:xfrm>
            <a:off x="4491732" y="7897535"/>
            <a:ext cx="4659760"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3" invalidUrl="" action="" tgtFrame="" tooltip="" history="1" highlightClick="0" endSnd="0"/>
              </a:defRPr>
            </a:lvl1pPr>
          </a:lstStyle>
          <a:p>
            <a:pPr>
              <a:defRPr u="none">
                <a:solidFill>
                  <a:srgbClr val="404040"/>
                </a:solidFill>
              </a:defRPr>
            </a:pPr>
            <a:r>
              <a:rPr u="sng">
                <a:solidFill>
                  <a:srgbClr val="0000FF"/>
                </a:solidFill>
                <a:hlinkClick r:id="rId3" invalidUrl="" action="" tgtFrame="" tooltip="" history="1" highlightClick="0" endSnd="0"/>
              </a:rPr>
              <a:t>Few-shot Prompting</a:t>
            </a:r>
          </a:p>
        </p:txBody>
      </p:sp>
      <p:sp>
        <p:nvSpPr>
          <p:cNvPr id="1634" name="Oval 22"/>
          <p:cNvSpPr/>
          <p:nvPr/>
        </p:nvSpPr>
        <p:spPr>
          <a:xfrm>
            <a:off x="3016574" y="7852151"/>
            <a:ext cx="801974" cy="801969"/>
          </a:xfrm>
          <a:prstGeom prst="ellipse">
            <a:avLst/>
          </a:prstGeom>
          <a:solidFill>
            <a:srgbClr val="8E8E8E"/>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5" name="Rectangle 23"/>
          <p:cNvSpPr/>
          <p:nvPr/>
        </p:nvSpPr>
        <p:spPr>
          <a:xfrm>
            <a:off x="4109420" y="7695445"/>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6" name="Chain-of-Thought"/>
          <p:cNvSpPr txBox="1"/>
          <p:nvPr/>
        </p:nvSpPr>
        <p:spPr>
          <a:xfrm>
            <a:off x="4491732" y="10279675"/>
            <a:ext cx="4067672"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4" invalidUrl="" action="" tgtFrame="" tooltip="" history="1" highlightClick="0" endSnd="0"/>
              </a:defRPr>
            </a:lvl1pPr>
          </a:lstStyle>
          <a:p>
            <a:pPr>
              <a:defRPr u="none">
                <a:solidFill>
                  <a:srgbClr val="404040"/>
                </a:solidFill>
              </a:defRPr>
            </a:pPr>
            <a:r>
              <a:rPr u="sng">
                <a:solidFill>
                  <a:srgbClr val="0000FF"/>
                </a:solidFill>
                <a:hlinkClick r:id="rId4" invalidUrl="" action="" tgtFrame="" tooltip="" history="1" highlightClick="0" endSnd="0"/>
              </a:rPr>
              <a:t>Chain-of-Thought</a:t>
            </a:r>
          </a:p>
        </p:txBody>
      </p:sp>
      <p:sp>
        <p:nvSpPr>
          <p:cNvPr id="1637" name="Oval 22"/>
          <p:cNvSpPr/>
          <p:nvPr/>
        </p:nvSpPr>
        <p:spPr>
          <a:xfrm>
            <a:off x="3016574" y="10234293"/>
            <a:ext cx="801974" cy="801969"/>
          </a:xfrm>
          <a:prstGeom prst="ellipse">
            <a:avLst/>
          </a:prstGeom>
          <a:solidFill>
            <a:srgbClr val="727272"/>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8" name="Rectangle 23"/>
          <p:cNvSpPr/>
          <p:nvPr/>
        </p:nvSpPr>
        <p:spPr>
          <a:xfrm>
            <a:off x="4109420" y="1007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39" name="Oval 22"/>
          <p:cNvSpPr/>
          <p:nvPr/>
        </p:nvSpPr>
        <p:spPr>
          <a:xfrm>
            <a:off x="13220132" y="5502292"/>
            <a:ext cx="801973" cy="801969"/>
          </a:xfrm>
          <a:prstGeom prst="ellipse">
            <a:avLst/>
          </a:prstGeom>
          <a:solidFill>
            <a:srgbClr val="656565"/>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0" name="Rectangle 23"/>
          <p:cNvSpPr/>
          <p:nvPr/>
        </p:nvSpPr>
        <p:spPr>
          <a:xfrm>
            <a:off x="14312974" y="5345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1" name="Self-Consistency"/>
          <p:cNvSpPr txBox="1"/>
          <p:nvPr/>
        </p:nvSpPr>
        <p:spPr>
          <a:xfrm>
            <a:off x="14695284" y="5547674"/>
            <a:ext cx="3925789"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5" invalidUrl="" action="" tgtFrame="" tooltip="" history="1" highlightClick="0" endSnd="0"/>
              </a:defRPr>
            </a:lvl1pPr>
          </a:lstStyle>
          <a:p>
            <a:pPr>
              <a:defRPr u="none">
                <a:solidFill>
                  <a:srgbClr val="404040"/>
                </a:solidFill>
              </a:defRPr>
            </a:pPr>
            <a:r>
              <a:rPr u="sng">
                <a:solidFill>
                  <a:srgbClr val="0000FF"/>
                </a:solidFill>
                <a:hlinkClick r:id="rId5" invalidUrl="" action="" tgtFrame="" tooltip="" history="1" highlightClick="0" endSnd="0"/>
              </a:rPr>
              <a:t>Self-Consistency</a:t>
            </a:r>
          </a:p>
        </p:txBody>
      </p:sp>
      <p:sp>
        <p:nvSpPr>
          <p:cNvPr id="1642" name="Oval 22"/>
          <p:cNvSpPr/>
          <p:nvPr/>
        </p:nvSpPr>
        <p:spPr>
          <a:xfrm>
            <a:off x="13220132" y="7852151"/>
            <a:ext cx="801973" cy="801969"/>
          </a:xfrm>
          <a:prstGeom prst="ellipse">
            <a:avLst/>
          </a:prstGeom>
          <a:solidFill>
            <a:srgbClr val="505050"/>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3" name="Rectangle 23"/>
          <p:cNvSpPr/>
          <p:nvPr/>
        </p:nvSpPr>
        <p:spPr>
          <a:xfrm>
            <a:off x="14312974" y="7695445"/>
            <a:ext cx="91441" cy="1115382"/>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4" name="Generate Knowledge"/>
          <p:cNvSpPr txBox="1"/>
          <p:nvPr/>
        </p:nvSpPr>
        <p:spPr>
          <a:xfrm>
            <a:off x="14695284" y="7897535"/>
            <a:ext cx="4887219"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6" invalidUrl="" action="" tgtFrame="" tooltip="" history="1" highlightClick="0" endSnd="0"/>
              </a:defRPr>
            </a:lvl1pPr>
          </a:lstStyle>
          <a:p>
            <a:pPr>
              <a:defRPr u="none">
                <a:solidFill>
                  <a:srgbClr val="404040"/>
                </a:solidFill>
              </a:defRPr>
            </a:pPr>
            <a:r>
              <a:rPr u="sng">
                <a:solidFill>
                  <a:srgbClr val="0000FF"/>
                </a:solidFill>
                <a:hlinkClick r:id="rId6" invalidUrl="" action="" tgtFrame="" tooltip="" history="1" highlightClick="0" endSnd="0"/>
              </a:rPr>
              <a:t>Generate Knowledge</a:t>
            </a:r>
          </a:p>
        </p:txBody>
      </p:sp>
      <p:sp>
        <p:nvSpPr>
          <p:cNvPr id="1645" name="Oval 22"/>
          <p:cNvSpPr/>
          <p:nvPr/>
        </p:nvSpPr>
        <p:spPr>
          <a:xfrm>
            <a:off x="13220129" y="10234293"/>
            <a:ext cx="801973" cy="801969"/>
          </a:xfrm>
          <a:prstGeom prst="ellipse">
            <a:avLst/>
          </a:prstGeom>
          <a:solidFill>
            <a:srgbClr val="262626"/>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6" name="Rectangle 23"/>
          <p:cNvSpPr/>
          <p:nvPr/>
        </p:nvSpPr>
        <p:spPr>
          <a:xfrm>
            <a:off x="14312974" y="1007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404040"/>
                </a:solidFill>
                <a:latin typeface="Calibri"/>
                <a:ea typeface="Calibri"/>
                <a:cs typeface="Calibri"/>
                <a:sym typeface="Calibri"/>
              </a:defRPr>
            </a:pPr>
          </a:p>
        </p:txBody>
      </p:sp>
      <p:sp>
        <p:nvSpPr>
          <p:cNvPr id="1647" name="Tree of thoughts (ToT)"/>
          <p:cNvSpPr txBox="1"/>
          <p:nvPr/>
        </p:nvSpPr>
        <p:spPr>
          <a:xfrm>
            <a:off x="14695284" y="10279675"/>
            <a:ext cx="5121375"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7" invalidUrl="" action="" tgtFrame="" tooltip="" history="1" highlightClick="0" endSnd="0"/>
              </a:defRPr>
            </a:lvl1pPr>
          </a:lstStyle>
          <a:p>
            <a:pPr>
              <a:defRPr u="none">
                <a:solidFill>
                  <a:srgbClr val="404040"/>
                </a:solidFill>
              </a:defRPr>
            </a:pPr>
            <a:r>
              <a:rPr u="sng">
                <a:solidFill>
                  <a:srgbClr val="0000FF"/>
                </a:solidFill>
                <a:hlinkClick r:id="rId7" invalidUrl="" action="" tgtFrame="" tooltip="" history="1" highlightClick="0" endSnd="0"/>
              </a:rPr>
              <a:t>Tree of thoughts (ToT)</a:t>
            </a:r>
          </a:p>
        </p:txBody>
      </p:sp>
      <p:sp>
        <p:nvSpPr>
          <p:cNvPr id="164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4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1" name="Introduction to Prompt Engineering…"/>
          <p:cNvSpPr txBox="1"/>
          <p:nvPr>
            <p:ph type="title" idx="4294967295"/>
          </p:nvPr>
        </p:nvSpPr>
        <p:spPr>
          <a:xfrm>
            <a:off x="1676400" y="1441000"/>
            <a:ext cx="21031200" cy="1229631"/>
          </a:xfrm>
          <a:prstGeom prst="rect">
            <a:avLst/>
          </a:prstGeom>
        </p:spPr>
        <p:txBody>
          <a:bodyPr lIns="91437" tIns="91437" rIns="91437" bIns="91437"/>
          <a:lstStyle>
            <a:lvl1pPr defTabSz="1627632"/>
          </a:lstStyle>
          <a:p>
            <a:pPr/>
            <a:r>
              <a:t>Zero-shot Prompting</a:t>
            </a:r>
          </a:p>
        </p:txBody>
      </p:sp>
      <p:sp>
        <p:nvSpPr>
          <p:cNvPr id="1652"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5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5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55" name="Oval 22"/>
          <p:cNvSpPr/>
          <p:nvPr/>
        </p:nvSpPr>
        <p:spPr>
          <a:xfrm>
            <a:off x="3016574" y="4916573"/>
            <a:ext cx="801973" cy="801969"/>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56" name="Rectangle 23"/>
          <p:cNvSpPr/>
          <p:nvPr/>
        </p:nvSpPr>
        <p:spPr>
          <a:xfrm>
            <a:off x="4109418" y="475986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57" name="Rectangle 20"/>
          <p:cNvSpPr txBox="1"/>
          <p:nvPr/>
        </p:nvSpPr>
        <p:spPr>
          <a:xfrm>
            <a:off x="4578053" y="4677533"/>
            <a:ext cx="16789374"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uFill>
                  <a:solidFill>
                    <a:srgbClr val="0000FF"/>
                  </a:solidFill>
                </a:uFill>
                <a:latin typeface="+mj-lt"/>
                <a:ea typeface="+mj-ea"/>
                <a:cs typeface="+mj-cs"/>
                <a:sym typeface="Helvetica"/>
              </a:defRPr>
            </a:pPr>
            <a:r>
              <a:rPr u="sng">
                <a:solidFill>
                  <a:srgbClr val="0000FF"/>
                </a:solidFill>
                <a:hlinkClick r:id="rId2" invalidUrl="" action="" tgtFrame="" tooltip="" history="1" highlightClick="0" endSnd="0"/>
              </a:rPr>
              <a:t>Zero-shot prompting</a:t>
            </a:r>
            <a:r>
              <a:rPr b="0">
                <a:uFillTx/>
              </a:rPr>
              <a:t> is when you solve the task without showing any examples of what a solution might look like</a:t>
            </a:r>
          </a:p>
        </p:txBody>
      </p:sp>
      <p:sp>
        <p:nvSpPr>
          <p:cNvPr id="1658" name="Rectangle 37"/>
          <p:cNvSpPr/>
          <p:nvPr/>
        </p:nvSpPr>
        <p:spPr>
          <a:xfrm>
            <a:off x="4082691" y="7041997"/>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59" name="Oval 38"/>
          <p:cNvSpPr/>
          <p:nvPr/>
        </p:nvSpPr>
        <p:spPr>
          <a:xfrm>
            <a:off x="2989847" y="7199814"/>
            <a:ext cx="801973" cy="801969"/>
          </a:xfrm>
          <a:prstGeom prst="ellipse">
            <a:avLst/>
          </a:prstGeom>
          <a:solidFill>
            <a:srgbClr val="26262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60" name="Rectangle 20"/>
          <p:cNvSpPr txBox="1"/>
          <p:nvPr/>
        </p:nvSpPr>
        <p:spPr>
          <a:xfrm>
            <a:off x="4551326" y="6899756"/>
            <a:ext cx="16789375"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40"/>
                </a:solidFill>
                <a:latin typeface="+mj-lt"/>
                <a:ea typeface="+mj-ea"/>
                <a:cs typeface="+mj-cs"/>
                <a:sym typeface="Helvetica"/>
              </a:defRPr>
            </a:lvl1pPr>
          </a:lstStyle>
          <a:p>
            <a:pPr/>
            <a:r>
              <a:t>One can use this as the first try at a model to see what kind of tasks LLM can already solve out of the box</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2" name="Rectangle 26"/>
          <p:cNvSpPr txBox="1"/>
          <p:nvPr/>
        </p:nvSpPr>
        <p:spPr>
          <a:xfrm>
            <a:off x="3942853" y="5456961"/>
            <a:ext cx="15883864" cy="31292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defTabSz="1828800">
              <a:defRPr i="1" sz="4800">
                <a:solidFill>
                  <a:srgbClr val="404040"/>
                </a:solidFill>
                <a:latin typeface="+mj-lt"/>
                <a:ea typeface="+mj-ea"/>
                <a:cs typeface="+mj-cs"/>
                <a:sym typeface="Helvetica"/>
              </a:defRPr>
            </a:pPr>
            <a:r>
              <a:t>Classify the sentiment in this sentence as negative or positive:</a:t>
            </a:r>
            <a:r>
              <a:rPr i="0"/>
              <a:t> </a:t>
            </a:r>
            <a:endParaRPr sz="4000"/>
          </a:p>
          <a:p>
            <a:pPr defTabSz="1828800">
              <a:defRPr b="1" i="1" sz="4800">
                <a:solidFill>
                  <a:srgbClr val="404040"/>
                </a:solidFill>
                <a:latin typeface="+mj-lt"/>
                <a:ea typeface="+mj-ea"/>
                <a:cs typeface="+mj-cs"/>
                <a:sym typeface="Helvetica"/>
              </a:defRPr>
            </a:pPr>
            <a:r>
              <a:t>Text</a:t>
            </a:r>
            <a:r>
              <a:rPr b="0"/>
              <a:t>: I will go to a vacation.</a:t>
            </a:r>
            <a:r>
              <a:rPr b="0" i="0"/>
              <a:t> </a:t>
            </a:r>
            <a:endParaRPr sz="4000"/>
          </a:p>
          <a:p>
            <a:pPr defTabSz="1828800">
              <a:defRPr b="1" sz="4800">
                <a:solidFill>
                  <a:srgbClr val="404040"/>
                </a:solidFill>
                <a:latin typeface="+mj-lt"/>
                <a:ea typeface="+mj-ea"/>
                <a:cs typeface="+mj-cs"/>
                <a:sym typeface="Helvetica"/>
              </a:defRPr>
            </a:pPr>
            <a:r>
              <a:t>Sentiment</a:t>
            </a:r>
            <a:r>
              <a:rPr b="0"/>
              <a:t>:</a:t>
            </a:r>
          </a:p>
        </p:txBody>
      </p:sp>
      <p:sp>
        <p:nvSpPr>
          <p:cNvPr id="1663" name="Introduction to Prompt Engineering…"/>
          <p:cNvSpPr txBox="1"/>
          <p:nvPr>
            <p:ph type="title" idx="4294967295"/>
          </p:nvPr>
        </p:nvSpPr>
        <p:spPr>
          <a:xfrm>
            <a:off x="1676400" y="1441000"/>
            <a:ext cx="21031200" cy="1229631"/>
          </a:xfrm>
          <a:prstGeom prst="rect">
            <a:avLst/>
          </a:prstGeom>
        </p:spPr>
        <p:txBody>
          <a:bodyPr lIns="91437" tIns="91437" rIns="91437" bIns="91437"/>
          <a:lstStyle>
            <a:lvl1pPr defTabSz="1627632"/>
          </a:lstStyle>
          <a:p>
            <a:pPr/>
            <a:r>
              <a:t>Zero-shot Prompting</a:t>
            </a:r>
          </a:p>
        </p:txBody>
      </p:sp>
      <p:sp>
        <p:nvSpPr>
          <p:cNvPr id="1664"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65"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66"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6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Example</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9"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670" name="Introduction to Prompt Engineering…"/>
          <p:cNvSpPr txBox="1"/>
          <p:nvPr>
            <p:ph type="title" idx="4294967295"/>
          </p:nvPr>
        </p:nvSpPr>
        <p:spPr>
          <a:xfrm>
            <a:off x="1676400" y="1441000"/>
            <a:ext cx="21031200" cy="1229631"/>
          </a:xfrm>
          <a:prstGeom prst="rect">
            <a:avLst/>
          </a:prstGeom>
        </p:spPr>
        <p:txBody>
          <a:bodyPr lIns="91437" tIns="91437" rIns="91437" bIns="91437"/>
          <a:lstStyle>
            <a:lvl1pPr defTabSz="1627632"/>
          </a:lstStyle>
          <a:p>
            <a:pPr/>
            <a:r>
              <a:t>Few-shot Prompting</a:t>
            </a:r>
          </a:p>
        </p:txBody>
      </p:sp>
      <p:sp>
        <p:nvSpPr>
          <p:cNvPr id="167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7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7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7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Provide information in the form of examples to the LLM</a:t>
            </a:r>
          </a:p>
        </p:txBody>
      </p:sp>
      <p:sp>
        <p:nvSpPr>
          <p:cNvPr id="1675" name="Oval 22"/>
          <p:cNvSpPr/>
          <p:nvPr/>
        </p:nvSpPr>
        <p:spPr>
          <a:xfrm>
            <a:off x="3016574" y="4916573"/>
            <a:ext cx="801973" cy="801969"/>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76" name="Rectangle 23"/>
          <p:cNvSpPr/>
          <p:nvPr/>
        </p:nvSpPr>
        <p:spPr>
          <a:xfrm>
            <a:off x="4109418" y="475986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77" name="Rectangle 20"/>
          <p:cNvSpPr txBox="1"/>
          <p:nvPr/>
        </p:nvSpPr>
        <p:spPr>
          <a:xfrm>
            <a:off x="4578053" y="4677533"/>
            <a:ext cx="16789374" cy="14020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Few-shot Prompting:</a:t>
            </a:r>
            <a:r>
              <a:t> </a:t>
            </a:r>
            <a:r>
              <a:rPr b="0"/>
              <a:t>technique where you show a few examples of what a solution might look like.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4" name="Title 55"/>
          <p:cNvSpPr txBox="1"/>
          <p:nvPr>
            <p:ph type="title"/>
          </p:nvPr>
        </p:nvSpPr>
        <p:spPr>
          <a:prstGeom prst="rect">
            <a:avLst/>
          </a:prstGeom>
        </p:spPr>
        <p:txBody>
          <a:bodyPr/>
          <a:lstStyle/>
          <a:p>
            <a:pPr/>
            <a:r>
              <a:t>Large Language Models</a:t>
            </a:r>
          </a:p>
        </p:txBody>
      </p:sp>
      <p:sp>
        <p:nvSpPr>
          <p:cNvPr id="1055"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As Probability Distributions</a:t>
            </a:r>
          </a:p>
        </p:txBody>
      </p:sp>
      <p:sp>
        <p:nvSpPr>
          <p:cNvPr id="105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57"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sp>
        <p:nvSpPr>
          <p:cNvPr id="1058" name="Oval 22"/>
          <p:cNvSpPr/>
          <p:nvPr/>
        </p:nvSpPr>
        <p:spPr>
          <a:xfrm>
            <a:off x="2235842" y="5459457"/>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59" name="Rectangle 23"/>
          <p:cNvSpPr/>
          <p:nvPr/>
        </p:nvSpPr>
        <p:spPr>
          <a:xfrm>
            <a:off x="3328685" y="5547512"/>
            <a:ext cx="91440" cy="11153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60"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At their core, LLMs can be seen as distributions over words.</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9" name="2"/>
          <p:cNvSpPr txBox="1"/>
          <p:nvPr/>
        </p:nvSpPr>
        <p:spPr>
          <a:xfrm>
            <a:off x="2054573" y="2965909"/>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2</a:t>
            </a:r>
          </a:p>
        </p:txBody>
      </p:sp>
      <p:sp>
        <p:nvSpPr>
          <p:cNvPr id="1680" name="Introduction to Prompt Engineering…"/>
          <p:cNvSpPr txBox="1"/>
          <p:nvPr>
            <p:ph type="title" idx="4294967295"/>
          </p:nvPr>
        </p:nvSpPr>
        <p:spPr>
          <a:xfrm>
            <a:off x="1676400" y="1441000"/>
            <a:ext cx="21031200" cy="1229631"/>
          </a:xfrm>
          <a:prstGeom prst="rect">
            <a:avLst/>
          </a:prstGeom>
        </p:spPr>
        <p:txBody>
          <a:bodyPr lIns="91437" tIns="91437" rIns="91437" bIns="91437"/>
          <a:lstStyle>
            <a:lvl1pPr defTabSz="1627632"/>
          </a:lstStyle>
          <a:p>
            <a:pPr/>
            <a:r>
              <a:t>Few-shot Prompting</a:t>
            </a:r>
          </a:p>
        </p:txBody>
      </p:sp>
      <p:sp>
        <p:nvSpPr>
          <p:cNvPr id="168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8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8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8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Example</a:t>
            </a:r>
          </a:p>
        </p:txBody>
      </p:sp>
      <p:sp>
        <p:nvSpPr>
          <p:cNvPr id="1685" name="Rectangle 26"/>
          <p:cNvSpPr txBox="1"/>
          <p:nvPr/>
        </p:nvSpPr>
        <p:spPr>
          <a:xfrm>
            <a:off x="3942853" y="5456961"/>
            <a:ext cx="15883864" cy="25958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defTabSz="1828800">
              <a:defRPr i="1" sz="3200">
                <a:solidFill>
                  <a:srgbClr val="404040"/>
                </a:solidFill>
                <a:latin typeface="+mj-lt"/>
                <a:ea typeface="+mj-ea"/>
                <a:cs typeface="+mj-cs"/>
                <a:sym typeface="Helvetica"/>
              </a:defRPr>
            </a:pPr>
            <a:r>
              <a:t>A "whatpu" is a small, furry animal native to Tanzania. </a:t>
            </a:r>
          </a:p>
          <a:p>
            <a:pPr defTabSz="1828800">
              <a:defRPr i="1" sz="3200">
                <a:solidFill>
                  <a:srgbClr val="404040"/>
                </a:solidFill>
                <a:latin typeface="+mj-lt"/>
                <a:ea typeface="+mj-ea"/>
                <a:cs typeface="+mj-cs"/>
                <a:sym typeface="Helvetica"/>
              </a:defRPr>
            </a:pPr>
            <a:r>
              <a:t>An example of a sentence that uses the word whatpu is: We were traveling in Africa and we saw these very cute whatpus. </a:t>
            </a:r>
          </a:p>
          <a:p>
            <a:pPr defTabSz="1828800">
              <a:defRPr i="1" sz="3200">
                <a:solidFill>
                  <a:srgbClr val="404040"/>
                </a:solidFill>
                <a:latin typeface="+mj-lt"/>
                <a:ea typeface="+mj-ea"/>
                <a:cs typeface="+mj-cs"/>
                <a:sym typeface="Helvetica"/>
              </a:defRPr>
            </a:pPr>
            <a:r>
              <a:t>To do a "farduddle" means to jump up and down really fast. An example of a sentence that uses the word farduddle is: </a:t>
            </a:r>
          </a:p>
        </p:txBody>
      </p:sp>
      <p:sp>
        <p:nvSpPr>
          <p:cNvPr id="1686" name="TextBox 16"/>
          <p:cNvSpPr txBox="1"/>
          <p:nvPr/>
        </p:nvSpPr>
        <p:spPr>
          <a:xfrm>
            <a:off x="7718614" y="8423671"/>
            <a:ext cx="8384673"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u="sng">
                <a:solidFill>
                  <a:srgbClr val="0000FF"/>
                </a:solidFill>
                <a:uFill>
                  <a:solidFill>
                    <a:srgbClr val="0000FF"/>
                  </a:solidFill>
                </a:uFill>
                <a:latin typeface="ui-sans-serif"/>
                <a:ea typeface="ui-sans-serif"/>
                <a:cs typeface="ui-sans-serif"/>
                <a:sym typeface="ui-sans-serif"/>
                <a:hlinkClick r:id="rId2" invalidUrl="" action="" tgtFrame="" tooltip="" history="1" highlightClick="0" endSnd="0"/>
              </a:defRPr>
            </a:lvl1pPr>
          </a:lstStyle>
          <a:p>
            <a:pPr>
              <a:defRPr u="none">
                <a:solidFill>
                  <a:srgbClr val="5E5E5E"/>
                </a:solidFill>
                <a:uFillTx/>
              </a:defRPr>
            </a:pPr>
            <a:r>
              <a:rPr u="sng">
                <a:solidFill>
                  <a:srgbClr val="0000FF"/>
                </a:solidFill>
                <a:uFill>
                  <a:solidFill>
                    <a:srgbClr val="0000FF"/>
                  </a:solidFill>
                </a:uFill>
                <a:hlinkClick r:id="rId2" invalidUrl="" action="" tgtFrame="" tooltip="" history="1" highlightClick="0" endSnd="0"/>
              </a:rPr>
              <a:t>Example taken from (Brown et al. 2020)</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8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90" name="Oval 22"/>
          <p:cNvSpPr/>
          <p:nvPr/>
        </p:nvSpPr>
        <p:spPr>
          <a:xfrm>
            <a:off x="2235842" y="4535820"/>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91" name="Rectangle 23"/>
          <p:cNvSpPr/>
          <p:nvPr/>
        </p:nvSpPr>
        <p:spPr>
          <a:xfrm>
            <a:off x="3328685" y="3896512"/>
            <a:ext cx="91440" cy="2159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692" name="Rectangle 20"/>
          <p:cNvSpPr txBox="1"/>
          <p:nvPr/>
        </p:nvSpPr>
        <p:spPr>
          <a:xfrm>
            <a:off x="3711001" y="4236523"/>
            <a:ext cx="18783825"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algn="l">
              <a:defRPr b="1" sz="4000">
                <a:solidFill>
                  <a:srgbClr val="5D5E5E"/>
                </a:solidFill>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Chain-of-thought (CoT)</a:t>
            </a:r>
            <a:r>
              <a:t> </a:t>
            </a:r>
            <a:r>
              <a:rPr b="0"/>
              <a:t>enables complex reasoning capabilities through intermediate reasoning steps </a:t>
            </a:r>
            <a:r>
              <a:rPr b="0" u="sng">
                <a:solidFill>
                  <a:srgbClr val="0000FF"/>
                </a:solidFill>
                <a:uFill>
                  <a:solidFill>
                    <a:srgbClr val="0000FF"/>
                  </a:solidFill>
                </a:uFill>
                <a:hlinkClick r:id="rId3" invalidUrl="" action="" tgtFrame="" tooltip="" history="1" highlightClick="0" endSnd="0"/>
              </a:rPr>
              <a:t>(Wei et al. 2022)</a:t>
            </a:r>
            <a:r>
              <a:rPr b="0"/>
              <a:t>.</a:t>
            </a:r>
          </a:p>
        </p:txBody>
      </p:sp>
      <p:sp>
        <p:nvSpPr>
          <p:cNvPr id="1693" name="Title 55"/>
          <p:cNvSpPr txBox="1"/>
          <p:nvPr>
            <p:ph type="title"/>
          </p:nvPr>
        </p:nvSpPr>
        <p:spPr>
          <a:prstGeom prst="rect">
            <a:avLst/>
          </a:prstGeom>
        </p:spPr>
        <p:txBody>
          <a:bodyPr/>
          <a:lstStyle/>
          <a:p>
            <a:pPr/>
            <a:r>
              <a:t>Chain-of-Thought</a:t>
            </a:r>
          </a:p>
        </p:txBody>
      </p:sp>
      <p:sp>
        <p:nvSpPr>
          <p:cNvPr id="169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Induce step-by-step reasoning and planning</a:t>
            </a:r>
          </a:p>
        </p:txBody>
      </p:sp>
      <p:sp>
        <p:nvSpPr>
          <p:cNvPr id="1695"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7"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698"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699" name="Title 55"/>
          <p:cNvSpPr txBox="1"/>
          <p:nvPr>
            <p:ph type="title"/>
          </p:nvPr>
        </p:nvSpPr>
        <p:spPr>
          <a:prstGeom prst="rect">
            <a:avLst/>
          </a:prstGeom>
        </p:spPr>
        <p:txBody>
          <a:bodyPr/>
          <a:lstStyle/>
          <a:p>
            <a:pPr/>
            <a:r>
              <a:t>Chain-of-Thought</a:t>
            </a:r>
          </a:p>
        </p:txBody>
      </p:sp>
      <p:sp>
        <p:nvSpPr>
          <p:cNvPr id="170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Example</a:t>
            </a:r>
          </a:p>
        </p:txBody>
      </p:sp>
      <p:sp>
        <p:nvSpPr>
          <p:cNvPr id="170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02" name="Rectangle 26"/>
          <p:cNvSpPr txBox="1"/>
          <p:nvPr/>
        </p:nvSpPr>
        <p:spPr>
          <a:xfrm>
            <a:off x="3969579" y="4815528"/>
            <a:ext cx="15883864" cy="74980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defTabSz="1828800">
              <a:defRPr b="1" sz="4000">
                <a:latin typeface="+mj-lt"/>
                <a:ea typeface="+mj-ea"/>
                <a:cs typeface="+mj-cs"/>
                <a:sym typeface="Helvetica"/>
              </a:defRPr>
            </a:pPr>
            <a:r>
              <a:t>Q: </a:t>
            </a:r>
            <a:r>
              <a:rPr b="0"/>
              <a:t>I have one sister and one brother. I am 20 years of age. My sister is 5 years older and my brother 2 years younger than my sister. How old is my brother? </a:t>
            </a:r>
          </a:p>
          <a:p>
            <a:pPr defTabSz="1828800">
              <a:defRPr sz="4000">
                <a:latin typeface="+mj-lt"/>
                <a:ea typeface="+mj-ea"/>
                <a:cs typeface="+mj-cs"/>
                <a:sym typeface="Helvetica"/>
              </a:defRPr>
            </a:pPr>
          </a:p>
          <a:p>
            <a:pPr defTabSz="1828800">
              <a:defRPr b="1" sz="4000">
                <a:latin typeface="+mj-lt"/>
                <a:ea typeface="+mj-ea"/>
                <a:cs typeface="+mj-cs"/>
                <a:sym typeface="Helvetica"/>
              </a:defRPr>
            </a:pPr>
            <a:r>
              <a:t>A:</a:t>
            </a:r>
            <a:r>
              <a:rPr b="0"/>
              <a:t> If I am 20 years of age and my sister is 5 years older, my sister is 20+5=25 years old. If my brother is 2 years younger than my sister, my brother is 25-2=23 years old. The answer is 23 years old. </a:t>
            </a:r>
            <a:endParaRPr>
              <a:solidFill>
                <a:srgbClr val="404040"/>
              </a:solidFill>
            </a:endParaRPr>
          </a:p>
          <a:p>
            <a:pPr defTabSz="1828800">
              <a:defRPr sz="4000">
                <a:latin typeface="+mj-lt"/>
                <a:ea typeface="+mj-ea"/>
                <a:cs typeface="+mj-cs"/>
                <a:sym typeface="Helvetica"/>
              </a:defRPr>
            </a:pPr>
          </a:p>
          <a:p>
            <a:pPr defTabSz="1828800">
              <a:defRPr b="1" sz="4000">
                <a:latin typeface="+mj-lt"/>
                <a:ea typeface="+mj-ea"/>
                <a:cs typeface="+mj-cs"/>
                <a:sym typeface="Helvetica"/>
              </a:defRPr>
            </a:pPr>
            <a:r>
              <a:t>Q:</a:t>
            </a:r>
            <a:r>
              <a:rPr b="0"/>
              <a:t> I have 2 friends, Jack and Sally. Jack is 2 years older than Sally. Sally is 5 years younger than me. I am 17 years old. How old is Jack? </a:t>
            </a:r>
            <a:endParaRPr>
              <a:solidFill>
                <a:srgbClr val="404040"/>
              </a:solidFill>
            </a:endParaRP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6"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07" name="# Many More but That's Enough…"/>
          <p:cNvSpPr txBox="1"/>
          <p:nvPr/>
        </p:nvSpPr>
        <p:spPr>
          <a:xfrm>
            <a:off x="2174289" y="1701801"/>
            <a:ext cx="20035424" cy="10312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6000">
                <a:solidFill>
                  <a:srgbClr val="FFFFFF"/>
                </a:solidFill>
                <a:latin typeface="+mj-lt"/>
                <a:ea typeface="+mj-ea"/>
                <a:cs typeface="+mj-cs"/>
                <a:sym typeface="Helvetica"/>
              </a:defRPr>
            </a:pPr>
            <a:r>
              <a:t>There are many more prompt engineering techniques that grow in complexity, such as:</a:t>
            </a:r>
          </a:p>
          <a:p>
            <a:pPr>
              <a:defRPr sz="5000">
                <a:solidFill>
                  <a:srgbClr val="FFFFFF"/>
                </a:solidFill>
                <a:latin typeface="+mj-lt"/>
                <a:ea typeface="+mj-ea"/>
                <a:cs typeface="+mj-cs"/>
                <a:sym typeface="Helvetica"/>
              </a:defRPr>
            </a:pPr>
          </a:p>
          <a:p>
            <a:pPr marL="685800" indent="-685800" algn="l">
              <a:buSzPct val="100000"/>
              <a:buFont typeface="Calibri"/>
              <a:buChar char="-"/>
              <a:defRPr sz="5000">
                <a:solidFill>
                  <a:srgbClr val="FFFFFF"/>
                </a:solidFill>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Self-Consistency</a:t>
            </a:r>
          </a:p>
          <a:p>
            <a:pPr marL="685800" indent="-685800" algn="l">
              <a:buSzPct val="100000"/>
              <a:buFont typeface="Calibri"/>
              <a:buChar char="-"/>
              <a:defRPr sz="5000">
                <a:solidFill>
                  <a:srgbClr val="FFFFFF"/>
                </a:solidFill>
                <a:latin typeface="+mj-lt"/>
                <a:ea typeface="+mj-ea"/>
                <a:cs typeface="+mj-cs"/>
                <a:sym typeface="Helvetica"/>
              </a:defRPr>
            </a:pPr>
            <a:r>
              <a:rPr u="sng">
                <a:solidFill>
                  <a:srgbClr val="0000FF"/>
                </a:solidFill>
                <a:uFill>
                  <a:solidFill>
                    <a:srgbClr val="0000FF"/>
                  </a:solidFill>
                </a:uFill>
                <a:hlinkClick r:id="rId3" invalidUrl="" action="" tgtFrame="" tooltip="" history="1" highlightClick="0" endSnd="0"/>
              </a:rPr>
              <a:t>Generate Knowledge</a:t>
            </a:r>
          </a:p>
          <a:p>
            <a:pPr marL="685800" indent="-685800" algn="l">
              <a:buSzPct val="100000"/>
              <a:buFont typeface="Calibri"/>
              <a:buChar char="-"/>
              <a:defRPr sz="5000">
                <a:solidFill>
                  <a:srgbClr val="FFFFFF"/>
                </a:solidFill>
                <a:latin typeface="+mj-lt"/>
                <a:ea typeface="+mj-ea"/>
                <a:cs typeface="+mj-cs"/>
                <a:sym typeface="Helvetica"/>
              </a:defRPr>
            </a:pPr>
            <a:r>
              <a:rPr u="sng">
                <a:solidFill>
                  <a:srgbClr val="0000FF"/>
                </a:solidFill>
                <a:uFill>
                  <a:solidFill>
                    <a:srgbClr val="0000FF"/>
                  </a:solidFill>
                </a:uFill>
                <a:hlinkClick r:id="rId4" invalidUrl="" action="" tgtFrame="" tooltip="" history="1" highlightClick="0" endSnd="0"/>
              </a:rPr>
              <a:t>ToT</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5" invalidUrl="" action="" tgtFrame="" tooltip="" history="1" highlightClick="0" endSnd="0"/>
              </a:rPr>
              <a:t>Retrieval Augmented Generation (RAG)</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6" invalidUrl="" action="" tgtFrame="" tooltip="" history="1" highlightClick="0" endSnd="0"/>
              </a:rPr>
              <a:t>Automatic Prompt Engineer</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7" invalidUrl="" action="" tgtFrame="" tooltip="" history="1" highlightClick="0" endSnd="0"/>
              </a:rPr>
              <a:t>Active Prompt</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8" invalidUrl="" action="" tgtFrame="" tooltip="" history="1" highlightClick="0" endSnd="0"/>
              </a:rPr>
              <a:t>Directional Stimulus Prompting</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9" invalidUrl="" action="" tgtFrame="" tooltip="" history="1" highlightClick="0" endSnd="0"/>
              </a:rPr>
              <a:t>React Prompting</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10" invalidUrl="" action="" tgtFrame="" tooltip="" history="1" highlightClick="0" endSnd="0"/>
              </a:rPr>
              <a:t>Mulitmodal CoT</a:t>
            </a:r>
          </a:p>
          <a:p>
            <a:pPr algn="l">
              <a:defRPr sz="5000">
                <a:solidFill>
                  <a:srgbClr val="FFFFFF"/>
                </a:solidFill>
                <a:latin typeface="+mj-lt"/>
                <a:ea typeface="+mj-ea"/>
                <a:cs typeface="+mj-cs"/>
                <a:sym typeface="Helvetica"/>
              </a:defRPr>
            </a:pPr>
            <a:r>
              <a:t>-</a:t>
            </a:r>
            <a:r>
              <a:t>   </a:t>
            </a:r>
            <a:r>
              <a:rPr u="sng">
                <a:solidFill>
                  <a:srgbClr val="0000FF"/>
                </a:solidFill>
                <a:uFill>
                  <a:solidFill>
                    <a:srgbClr val="0000FF"/>
                  </a:solidFill>
                </a:uFill>
                <a:hlinkClick r:id="rId11" invalidUrl="" action="" tgtFrame="" tooltip="" history="1" highlightClick="0" endSnd="0"/>
              </a:rPr>
              <a:t>Graph Prompting</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9" name="Rectangle 3"/>
          <p:cNvSpPr/>
          <p:nvPr/>
        </p:nvSpPr>
        <p:spPr>
          <a:xfrm>
            <a:off x="0" y="0"/>
            <a:ext cx="24384000" cy="13716000"/>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10" name="Rectangle 17"/>
          <p:cNvSpPr txBox="1"/>
          <p:nvPr/>
        </p:nvSpPr>
        <p:spPr>
          <a:xfrm>
            <a:off x="3007907" y="6172200"/>
            <a:ext cx="18368186" cy="1371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defTabSz="1828800">
              <a:defRPr b="1" spc="1285" sz="9000">
                <a:solidFill>
                  <a:srgbClr val="FFFFFF"/>
                </a:solidFill>
                <a:latin typeface="Open Sans Condensed Light"/>
                <a:ea typeface="Open Sans Condensed Light"/>
                <a:cs typeface="Open Sans Condensed Light"/>
                <a:sym typeface="Open Sans Condensed Light"/>
              </a:defRPr>
            </a:lvl1pPr>
          </a:lstStyle>
          <a:p>
            <a:pPr/>
            <a:r>
              <a:t>Break</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2"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713"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14"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15"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16"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17"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18"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19"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20"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21"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22"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23"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pic>
        <p:nvPicPr>
          <p:cNvPr id="1724" name="Picture 4" descr="Picture 4"/>
          <p:cNvPicPr>
            <a:picLocks noChangeAspect="1"/>
          </p:cNvPicPr>
          <p:nvPr/>
        </p:nvPicPr>
        <p:blipFill>
          <a:blip r:embed="rId2">
            <a:extLst/>
          </a:blip>
          <a:srcRect l="7659" t="10123" r="8971" b="11323"/>
          <a:stretch>
            <a:fillRect/>
          </a:stretch>
        </p:blipFill>
        <p:spPr>
          <a:xfrm>
            <a:off x="13649236" y="4510328"/>
            <a:ext cx="10413420" cy="7010834"/>
          </a:xfrm>
          <a:prstGeom prst="rect">
            <a:avLst/>
          </a:prstGeom>
          <a:ln w="12700">
            <a:miter lim="400000"/>
          </a:ln>
        </p:spPr>
      </p:pic>
      <p:sp>
        <p:nvSpPr>
          <p:cNvPr id="1725"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726" name="Rectangle 20"/>
          <p:cNvSpPr txBox="1"/>
          <p:nvPr/>
        </p:nvSpPr>
        <p:spPr>
          <a:xfrm>
            <a:off x="16721878" y="12004575"/>
            <a:ext cx="4271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p>
            <a:pPr defTabSz="1828800">
              <a:defRPr sz="4000">
                <a:solidFill>
                  <a:srgbClr val="0000FF"/>
                </a:solidFill>
                <a:latin typeface="Open Sans Condensed Light"/>
                <a:ea typeface="Open Sans Condensed Light"/>
                <a:cs typeface="Open Sans Condensed Light"/>
                <a:sym typeface="Open Sans Condensed Light"/>
              </a:defRPr>
            </a:pPr>
            <a:r>
              <a:rPr u="sng">
                <a:uFill>
                  <a:solidFill>
                    <a:srgbClr val="0000FF"/>
                  </a:solidFill>
                </a:uFill>
                <a:hlinkClick r:id="rId3" invalidUrl="" action="" tgtFrame="" tooltip="" history="1" highlightClick="0" endSnd="0"/>
              </a:rPr>
              <a:t>@goodside</a:t>
            </a:r>
            <a:r>
              <a:rPr>
                <a:solidFill>
                  <a:srgbClr val="5E5E5E"/>
                </a:solidFill>
              </a:rPr>
              <a:t> </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8"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729"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30"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31"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32"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33"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34"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35"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36"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37"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38"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39"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740"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pic>
        <p:nvPicPr>
          <p:cNvPr id="1741" name="Picture 1" descr="Picture 1"/>
          <p:cNvPicPr>
            <a:picLocks noChangeAspect="1"/>
          </p:cNvPicPr>
          <p:nvPr/>
        </p:nvPicPr>
        <p:blipFill>
          <a:blip r:embed="rId2">
            <a:extLst/>
          </a:blip>
          <a:stretch>
            <a:fillRect/>
          </a:stretch>
        </p:blipFill>
        <p:spPr>
          <a:xfrm>
            <a:off x="11265892" y="4363318"/>
            <a:ext cx="13224042" cy="2718300"/>
          </a:xfrm>
          <a:prstGeom prst="rect">
            <a:avLst/>
          </a:prstGeom>
          <a:ln w="12700">
            <a:miter lim="400000"/>
          </a:ln>
        </p:spPr>
      </p:pic>
      <p:pic>
        <p:nvPicPr>
          <p:cNvPr id="1742" name="Picture 3" descr="Picture 3"/>
          <p:cNvPicPr>
            <a:picLocks noChangeAspect="1"/>
          </p:cNvPicPr>
          <p:nvPr/>
        </p:nvPicPr>
        <p:blipFill>
          <a:blip r:embed="rId3">
            <a:extLst/>
          </a:blip>
          <a:stretch>
            <a:fillRect/>
          </a:stretch>
        </p:blipFill>
        <p:spPr>
          <a:xfrm>
            <a:off x="11266123" y="7391327"/>
            <a:ext cx="12635831" cy="4253204"/>
          </a:xfrm>
          <a:prstGeom prst="rect">
            <a:avLst/>
          </a:prstGeom>
          <a:ln w="12700">
            <a:miter lim="400000"/>
          </a:ln>
        </p:spPr>
      </p:pic>
      <p:sp>
        <p:nvSpPr>
          <p:cNvPr id="1743"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sp>
        <p:nvSpPr>
          <p:cNvPr id="1744" name="Rectangle 20"/>
          <p:cNvSpPr txBox="1"/>
          <p:nvPr/>
        </p:nvSpPr>
        <p:spPr>
          <a:xfrm>
            <a:off x="17336585" y="12378745"/>
            <a:ext cx="4271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4"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4" invalidUrl="" action="" tgtFrame="" tooltip="" history="1" highlightClick="0" endSnd="0"/>
              </a:rPr>
              <a:t>Khot et al 2023</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6"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747"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48"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49"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50"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51"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52"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53"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54"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55"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56"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57"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758"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759"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pic>
        <p:nvPicPr>
          <p:cNvPr id="1760" name="Picture 2" descr="Picture 2"/>
          <p:cNvPicPr>
            <a:picLocks noChangeAspect="1"/>
          </p:cNvPicPr>
          <p:nvPr/>
        </p:nvPicPr>
        <p:blipFill>
          <a:blip r:embed="rId2">
            <a:extLst/>
          </a:blip>
          <a:srcRect l="47965" t="0" r="4359" b="15436"/>
          <a:stretch>
            <a:fillRect/>
          </a:stretch>
        </p:blipFill>
        <p:spPr>
          <a:xfrm>
            <a:off x="14635800" y="3165123"/>
            <a:ext cx="8764593" cy="9609099"/>
          </a:xfrm>
          <a:prstGeom prst="rect">
            <a:avLst/>
          </a:prstGeom>
          <a:ln w="12700">
            <a:miter lim="400000"/>
          </a:ln>
        </p:spPr>
      </p:pic>
      <p:sp>
        <p:nvSpPr>
          <p:cNvPr id="1761" name="Rectangle 20"/>
          <p:cNvSpPr txBox="1"/>
          <p:nvPr/>
        </p:nvSpPr>
        <p:spPr>
          <a:xfrm>
            <a:off x="17336585" y="12378745"/>
            <a:ext cx="4271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Press et al 2023</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3"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764"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65"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66"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67"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68"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69"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70"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71"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72"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73"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74"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775"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776"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pic>
        <p:nvPicPr>
          <p:cNvPr id="1777" name="Picture 7" descr="Picture 7"/>
          <p:cNvPicPr>
            <a:picLocks noChangeAspect="1"/>
          </p:cNvPicPr>
          <p:nvPr/>
        </p:nvPicPr>
        <p:blipFill>
          <a:blip r:embed="rId2">
            <a:extLst/>
          </a:blip>
          <a:stretch>
            <a:fillRect/>
          </a:stretch>
        </p:blipFill>
        <p:spPr>
          <a:xfrm>
            <a:off x="13164261" y="5241111"/>
            <a:ext cx="11192042" cy="4437810"/>
          </a:xfrm>
          <a:prstGeom prst="rect">
            <a:avLst/>
          </a:prstGeom>
          <a:ln w="12700">
            <a:miter lim="400000"/>
          </a:ln>
        </p:spPr>
      </p:pic>
      <p:sp>
        <p:nvSpPr>
          <p:cNvPr id="1778" name="Rectangle 20"/>
          <p:cNvSpPr txBox="1"/>
          <p:nvPr/>
        </p:nvSpPr>
        <p:spPr>
          <a:xfrm>
            <a:off x="17336585" y="12378745"/>
            <a:ext cx="4271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Kojima et al 2023</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0"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78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82"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83"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84"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85"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86"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87"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88"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789"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90"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791"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792"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793"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sp>
        <p:nvSpPr>
          <p:cNvPr id="1794" name="Rectangle 20"/>
          <p:cNvSpPr txBox="1"/>
          <p:nvPr/>
        </p:nvSpPr>
        <p:spPr>
          <a:xfrm>
            <a:off x="4534535" y="7968785"/>
            <a:ext cx="349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Self-criticism</a:t>
            </a:r>
          </a:p>
        </p:txBody>
      </p:sp>
      <p:pic>
        <p:nvPicPr>
          <p:cNvPr id="1795" name="Picture 3" descr="Picture 3"/>
          <p:cNvPicPr>
            <a:picLocks noChangeAspect="1"/>
          </p:cNvPicPr>
          <p:nvPr/>
        </p:nvPicPr>
        <p:blipFill>
          <a:blip r:embed="rId3">
            <a:extLst/>
          </a:blip>
          <a:stretch>
            <a:fillRect/>
          </a:stretch>
        </p:blipFill>
        <p:spPr>
          <a:xfrm>
            <a:off x="12175059" y="4727952"/>
            <a:ext cx="12020885" cy="6507078"/>
          </a:xfrm>
          <a:prstGeom prst="rect">
            <a:avLst/>
          </a:prstGeom>
          <a:ln w="12700">
            <a:miter lim="400000"/>
          </a:ln>
        </p:spPr>
      </p:pic>
      <p:sp>
        <p:nvSpPr>
          <p:cNvPr id="1796" name="Rectangle 20"/>
          <p:cNvSpPr txBox="1"/>
          <p:nvPr/>
        </p:nvSpPr>
        <p:spPr>
          <a:xfrm>
            <a:off x="15304585" y="12378745"/>
            <a:ext cx="6303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4"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4" invalidUrl="" action="" tgtFrame="" tooltip="" history="1" highlightClick="0" endSnd="0"/>
              </a:rPr>
              <a:t>Kim, Baldi &amp; McAleer 2023</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2" name="Title 55"/>
          <p:cNvSpPr txBox="1"/>
          <p:nvPr>
            <p:ph type="title"/>
          </p:nvPr>
        </p:nvSpPr>
        <p:spPr>
          <a:prstGeom prst="rect">
            <a:avLst/>
          </a:prstGeom>
        </p:spPr>
        <p:txBody>
          <a:bodyPr/>
          <a:lstStyle/>
          <a:p>
            <a:pPr/>
            <a:r>
              <a:t>Large Language Models</a:t>
            </a:r>
          </a:p>
        </p:txBody>
      </p:sp>
      <p:sp>
        <p:nvSpPr>
          <p:cNvPr id="1063"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As Probability Distributions</a:t>
            </a:r>
          </a:p>
        </p:txBody>
      </p:sp>
      <p:sp>
        <p:nvSpPr>
          <p:cNvPr id="1064"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65"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sp>
        <p:nvSpPr>
          <p:cNvPr id="1066" name="Oval 22"/>
          <p:cNvSpPr/>
          <p:nvPr/>
        </p:nvSpPr>
        <p:spPr>
          <a:xfrm>
            <a:off x="2235842" y="5459457"/>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67" name="Rectangle 23"/>
          <p:cNvSpPr/>
          <p:nvPr/>
        </p:nvSpPr>
        <p:spPr>
          <a:xfrm>
            <a:off x="3328685" y="5547512"/>
            <a:ext cx="91440" cy="11153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68"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At their core, LLMs can be seen as distributions over words.</a:t>
            </a:r>
          </a:p>
        </p:txBody>
      </p:sp>
      <p:sp>
        <p:nvSpPr>
          <p:cNvPr id="1069" name="Rectangle 31"/>
          <p:cNvSpPr/>
          <p:nvPr/>
        </p:nvSpPr>
        <p:spPr>
          <a:xfrm>
            <a:off x="3328685" y="7250831"/>
            <a:ext cx="91440" cy="1129358"/>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70" name="Oval 32"/>
          <p:cNvSpPr/>
          <p:nvPr/>
        </p:nvSpPr>
        <p:spPr>
          <a:xfrm>
            <a:off x="2235842" y="7169766"/>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71" name="Rectangle 26"/>
          <p:cNvSpPr txBox="1"/>
          <p:nvPr/>
        </p:nvSpPr>
        <p:spPr>
          <a:xfrm>
            <a:off x="3797311" y="7114468"/>
            <a:ext cx="8148831"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Use statistical models to capture patterns in text data.</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0"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80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02"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03"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04"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05"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06"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07"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08"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09"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10"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11"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812"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813"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sp>
        <p:nvSpPr>
          <p:cNvPr id="1814" name="Rectangle 20"/>
          <p:cNvSpPr txBox="1"/>
          <p:nvPr/>
        </p:nvSpPr>
        <p:spPr>
          <a:xfrm>
            <a:off x="4534535" y="7968785"/>
            <a:ext cx="349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Self-criticism</a:t>
            </a:r>
          </a:p>
        </p:txBody>
      </p:sp>
      <p:sp>
        <p:nvSpPr>
          <p:cNvPr id="1815" name="Rectangle 20"/>
          <p:cNvSpPr txBox="1"/>
          <p:nvPr/>
        </p:nvSpPr>
        <p:spPr>
          <a:xfrm>
            <a:off x="4534587" y="9679327"/>
            <a:ext cx="3496617"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Ensembling</a:t>
            </a:r>
          </a:p>
        </p:txBody>
      </p:sp>
      <p:pic>
        <p:nvPicPr>
          <p:cNvPr id="1816" name="Picture 4" descr="Picture 4"/>
          <p:cNvPicPr>
            <a:picLocks noChangeAspect="1"/>
          </p:cNvPicPr>
          <p:nvPr/>
        </p:nvPicPr>
        <p:blipFill>
          <a:blip r:embed="rId2">
            <a:extLst/>
          </a:blip>
          <a:stretch>
            <a:fillRect/>
          </a:stretch>
        </p:blipFill>
        <p:spPr>
          <a:xfrm>
            <a:off x="11776101" y="4191822"/>
            <a:ext cx="12368463" cy="4177756"/>
          </a:xfrm>
          <a:prstGeom prst="rect">
            <a:avLst/>
          </a:prstGeom>
          <a:ln w="12700">
            <a:miter lim="400000"/>
          </a:ln>
        </p:spPr>
      </p:pic>
      <p:pic>
        <p:nvPicPr>
          <p:cNvPr id="1817" name="Picture 7" descr="Picture 7"/>
          <p:cNvPicPr>
            <a:picLocks noChangeAspect="1"/>
          </p:cNvPicPr>
          <p:nvPr/>
        </p:nvPicPr>
        <p:blipFill>
          <a:blip r:embed="rId3">
            <a:extLst/>
          </a:blip>
          <a:stretch>
            <a:fillRect/>
          </a:stretch>
        </p:blipFill>
        <p:spPr>
          <a:xfrm>
            <a:off x="15511327" y="8465625"/>
            <a:ext cx="4655887" cy="3253373"/>
          </a:xfrm>
          <a:prstGeom prst="rect">
            <a:avLst/>
          </a:prstGeom>
          <a:ln w="12700">
            <a:miter lim="400000"/>
          </a:ln>
        </p:spPr>
      </p:pic>
      <p:sp>
        <p:nvSpPr>
          <p:cNvPr id="1818" name="Rectangle 8"/>
          <p:cNvSpPr/>
          <p:nvPr/>
        </p:nvSpPr>
        <p:spPr>
          <a:xfrm>
            <a:off x="14353985" y="3888518"/>
            <a:ext cx="914401" cy="914401"/>
          </a:xfrm>
          <a:prstGeom prst="rect">
            <a:avLst/>
          </a:prstGeom>
          <a:solidFill>
            <a:srgbClr val="FFFFFF"/>
          </a:solidFill>
          <a:ln w="25400">
            <a:solidFill>
              <a:srgbClr val="FFFFFF"/>
            </a:solidFill>
          </a:ln>
        </p:spPr>
        <p:txBody>
          <a:bodyPr lIns="50800" tIns="50800" rIns="50800" bIns="50800" anchor="ctr"/>
          <a:lstStyle/>
          <a:p>
            <a:pPr/>
          </a:p>
        </p:txBody>
      </p:sp>
      <p:sp>
        <p:nvSpPr>
          <p:cNvPr id="1819" name="Rectangle 9"/>
          <p:cNvSpPr/>
          <p:nvPr/>
        </p:nvSpPr>
        <p:spPr>
          <a:xfrm>
            <a:off x="11574702" y="3513809"/>
            <a:ext cx="12392026" cy="700090"/>
          </a:xfrm>
          <a:prstGeom prst="rect">
            <a:avLst/>
          </a:prstGeom>
          <a:solidFill>
            <a:srgbClr val="FFFFFF"/>
          </a:solidFill>
          <a:ln w="25400">
            <a:solidFill>
              <a:srgbClr val="FFFFFF"/>
            </a:solidFill>
          </a:ln>
        </p:spPr>
        <p:txBody>
          <a:bodyPr lIns="50800" tIns="50800" rIns="50800" bIns="50800" anchor="ctr"/>
          <a:lstStyle/>
          <a:p>
            <a:pPr/>
          </a:p>
        </p:txBody>
      </p:sp>
      <p:sp>
        <p:nvSpPr>
          <p:cNvPr id="1820" name="Rectangle 20"/>
          <p:cNvSpPr txBox="1"/>
          <p:nvPr/>
        </p:nvSpPr>
        <p:spPr>
          <a:xfrm>
            <a:off x="17336585" y="12378745"/>
            <a:ext cx="427198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4"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4" invalidUrl="" action="" tgtFrame="" tooltip="" history="1" highlightClick="0" endSnd="0"/>
              </a:rPr>
              <a:t>Wang et al 2023</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2"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823"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24"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25"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26"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27"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28"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29"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30"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31"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32"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33"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834"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835"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sp>
        <p:nvSpPr>
          <p:cNvPr id="1836" name="Rectangle 20"/>
          <p:cNvSpPr txBox="1"/>
          <p:nvPr/>
        </p:nvSpPr>
        <p:spPr>
          <a:xfrm>
            <a:off x="4534535" y="7968785"/>
            <a:ext cx="349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Self-criticism</a:t>
            </a:r>
          </a:p>
        </p:txBody>
      </p:sp>
      <p:sp>
        <p:nvSpPr>
          <p:cNvPr id="1837" name="Rectangle 20"/>
          <p:cNvSpPr txBox="1"/>
          <p:nvPr/>
        </p:nvSpPr>
        <p:spPr>
          <a:xfrm>
            <a:off x="4534587" y="9679327"/>
            <a:ext cx="3496617"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Ensembling</a:t>
            </a:r>
          </a:p>
        </p:txBody>
      </p:sp>
      <p:sp>
        <p:nvSpPr>
          <p:cNvPr id="1838" name="Rectangle 8"/>
          <p:cNvSpPr/>
          <p:nvPr/>
        </p:nvSpPr>
        <p:spPr>
          <a:xfrm>
            <a:off x="14353985" y="3888518"/>
            <a:ext cx="914401" cy="914401"/>
          </a:xfrm>
          <a:prstGeom prst="rect">
            <a:avLst/>
          </a:prstGeom>
          <a:solidFill>
            <a:srgbClr val="FFFFFF"/>
          </a:solidFill>
          <a:ln w="25400">
            <a:solidFill>
              <a:srgbClr val="FFFFFF"/>
            </a:solidFill>
          </a:ln>
        </p:spPr>
        <p:txBody>
          <a:bodyPr lIns="50800" tIns="50800" rIns="50800" bIns="50800" anchor="ctr"/>
          <a:lstStyle/>
          <a:p>
            <a:pPr/>
          </a:p>
        </p:txBody>
      </p:sp>
      <p:sp>
        <p:nvSpPr>
          <p:cNvPr id="1839" name="Rectangle 9"/>
          <p:cNvSpPr/>
          <p:nvPr/>
        </p:nvSpPr>
        <p:spPr>
          <a:xfrm>
            <a:off x="11574702" y="3513809"/>
            <a:ext cx="12392026" cy="700090"/>
          </a:xfrm>
          <a:prstGeom prst="rect">
            <a:avLst/>
          </a:prstGeom>
          <a:solidFill>
            <a:srgbClr val="FFFFFF"/>
          </a:solidFill>
          <a:ln w="25400">
            <a:solidFill>
              <a:srgbClr val="FFFFFF"/>
            </a:solidFill>
          </a:ln>
        </p:spPr>
        <p:txBody>
          <a:bodyPr lIns="50800" tIns="50800" rIns="50800" bIns="50800" anchor="ctr"/>
          <a:lstStyle/>
          <a:p>
            <a:pPr/>
          </a:p>
        </p:txBody>
      </p:sp>
      <p:sp>
        <p:nvSpPr>
          <p:cNvPr id="1840" name="Rectangle 20"/>
          <p:cNvSpPr txBox="1"/>
          <p:nvPr/>
        </p:nvSpPr>
        <p:spPr>
          <a:xfrm>
            <a:off x="17336585" y="12378745"/>
            <a:ext cx="427198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Suzgun et al 2022</a:t>
            </a:r>
          </a:p>
        </p:txBody>
      </p:sp>
      <p:pic>
        <p:nvPicPr>
          <p:cNvPr id="1841" name="Picture 11" descr="Picture 11"/>
          <p:cNvPicPr>
            <a:picLocks noChangeAspect="1"/>
          </p:cNvPicPr>
          <p:nvPr/>
        </p:nvPicPr>
        <p:blipFill>
          <a:blip r:embed="rId4">
            <a:extLst/>
          </a:blip>
          <a:stretch>
            <a:fillRect/>
          </a:stretch>
        </p:blipFill>
        <p:spPr>
          <a:xfrm>
            <a:off x="15859086" y="3786509"/>
            <a:ext cx="6819565" cy="8069346"/>
          </a:xfrm>
          <a:prstGeom prst="rect">
            <a:avLst/>
          </a:prstGeom>
          <a:ln w="12700">
            <a:miter lim="400000"/>
          </a:ln>
        </p:spPr>
      </p:pic>
      <p:sp>
        <p:nvSpPr>
          <p:cNvPr id="1842" name="Rectangle 26"/>
          <p:cNvSpPr txBox="1"/>
          <p:nvPr/>
        </p:nvSpPr>
        <p:spPr>
          <a:xfrm>
            <a:off x="3016663" y="12387132"/>
            <a:ext cx="13091921" cy="7924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4000">
                <a:solidFill>
                  <a:srgbClr val="404040"/>
                </a:solidFill>
                <a:latin typeface="+mj-lt"/>
                <a:ea typeface="+mj-ea"/>
                <a:cs typeface="+mj-cs"/>
                <a:sym typeface="Helvetica"/>
              </a:defRPr>
            </a:lvl1pPr>
          </a:lstStyle>
          <a:p>
            <a:pPr/>
            <a:r>
              <a:t>Combine for better performance!</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6" name="Title 55"/>
          <p:cNvSpPr txBox="1"/>
          <p:nvPr>
            <p:ph type="title"/>
          </p:nvPr>
        </p:nvSpPr>
        <p:spPr>
          <a:prstGeom prst="rect">
            <a:avLst/>
          </a:prstGeom>
        </p:spPr>
        <p:txBody>
          <a:bodyPr/>
          <a:lstStyle>
            <a:lvl1pPr>
              <a:defRPr>
                <a:solidFill>
                  <a:srgbClr val="2F2F2F"/>
                </a:solidFill>
              </a:defRPr>
            </a:lvl1pPr>
          </a:lstStyle>
          <a:p>
            <a:pPr/>
            <a:r>
              <a:t>A Framework for Building Good Prompts</a:t>
            </a:r>
          </a:p>
        </p:txBody>
      </p:sp>
      <p:sp>
        <p:nvSpPr>
          <p:cNvPr id="1847"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48" name="Oval 22"/>
          <p:cNvSpPr/>
          <p:nvPr/>
        </p:nvSpPr>
        <p:spPr>
          <a:xfrm>
            <a:off x="3016574" y="6264292"/>
            <a:ext cx="801974" cy="801969"/>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49" name="Rectangle 23"/>
          <p:cNvSpPr/>
          <p:nvPr/>
        </p:nvSpPr>
        <p:spPr>
          <a:xfrm>
            <a:off x="4109420" y="6107584"/>
            <a:ext cx="91441" cy="1115383"/>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50" name="Rectangle 31"/>
          <p:cNvSpPr/>
          <p:nvPr/>
        </p:nvSpPr>
        <p:spPr>
          <a:xfrm>
            <a:off x="4109420" y="7816781"/>
            <a:ext cx="91441" cy="1117603"/>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51" name="Oval 32"/>
          <p:cNvSpPr/>
          <p:nvPr/>
        </p:nvSpPr>
        <p:spPr>
          <a:xfrm>
            <a:off x="3016574" y="7974600"/>
            <a:ext cx="801974" cy="801969"/>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52" name="Rectangle 37"/>
          <p:cNvSpPr/>
          <p:nvPr/>
        </p:nvSpPr>
        <p:spPr>
          <a:xfrm>
            <a:off x="4109420" y="951924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53" name="Oval 38"/>
          <p:cNvSpPr/>
          <p:nvPr/>
        </p:nvSpPr>
        <p:spPr>
          <a:xfrm>
            <a:off x="3016574" y="9677062"/>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54" name="Rectangle 37"/>
          <p:cNvSpPr/>
          <p:nvPr/>
        </p:nvSpPr>
        <p:spPr>
          <a:xfrm>
            <a:off x="4109420" y="4363704"/>
            <a:ext cx="91441" cy="1117603"/>
          </a:xfrm>
          <a:prstGeom prst="rect">
            <a:avLst/>
          </a:prstGeom>
          <a:solidFill>
            <a:srgbClr val="7D7D7D"/>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55" name="Oval 38"/>
          <p:cNvSpPr/>
          <p:nvPr/>
        </p:nvSpPr>
        <p:spPr>
          <a:xfrm>
            <a:off x="3016574" y="4521522"/>
            <a:ext cx="801974" cy="801969"/>
          </a:xfrm>
          <a:prstGeom prst="ellipse">
            <a:avLst/>
          </a:prstGeom>
          <a:solidFill>
            <a:srgbClr val="7D7D7D"/>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56" name="Oval 22"/>
          <p:cNvSpPr/>
          <p:nvPr/>
        </p:nvSpPr>
        <p:spPr>
          <a:xfrm>
            <a:off x="529877" y="635229"/>
            <a:ext cx="801974" cy="801969"/>
          </a:xfrm>
          <a:prstGeom prst="ellipse">
            <a:avLst/>
          </a:prstGeom>
          <a:solidFill>
            <a:srgbClr val="404041"/>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57" name="4"/>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4</a:t>
            </a:r>
          </a:p>
        </p:txBody>
      </p:sp>
      <p:sp>
        <p:nvSpPr>
          <p:cNvPr id="1858" name="Rectangle 20"/>
          <p:cNvSpPr txBox="1"/>
          <p:nvPr/>
        </p:nvSpPr>
        <p:spPr>
          <a:xfrm>
            <a:off x="4534432" y="4520977"/>
            <a:ext cx="814882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Operate on Structured Text</a:t>
            </a:r>
          </a:p>
        </p:txBody>
      </p:sp>
      <p:sp>
        <p:nvSpPr>
          <p:cNvPr id="1859" name="Rectangle 20"/>
          <p:cNvSpPr txBox="1"/>
          <p:nvPr/>
        </p:nvSpPr>
        <p:spPr>
          <a:xfrm>
            <a:off x="4534483" y="6258245"/>
            <a:ext cx="603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Introduce decomposition</a:t>
            </a:r>
          </a:p>
        </p:txBody>
      </p:sp>
      <p:sp>
        <p:nvSpPr>
          <p:cNvPr id="1860" name="Rectangle 20"/>
          <p:cNvSpPr txBox="1"/>
          <p:nvPr/>
        </p:nvSpPr>
        <p:spPr>
          <a:xfrm>
            <a:off x="4534535" y="7968785"/>
            <a:ext cx="3496616"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Self-criticism</a:t>
            </a:r>
          </a:p>
        </p:txBody>
      </p:sp>
      <p:sp>
        <p:nvSpPr>
          <p:cNvPr id="1861" name="Rectangle 20"/>
          <p:cNvSpPr txBox="1"/>
          <p:nvPr/>
        </p:nvSpPr>
        <p:spPr>
          <a:xfrm>
            <a:off x="4534587" y="9679327"/>
            <a:ext cx="3496617"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Ensembling</a:t>
            </a:r>
          </a:p>
        </p:txBody>
      </p:sp>
      <p:sp>
        <p:nvSpPr>
          <p:cNvPr id="1862" name="Rectangle 8"/>
          <p:cNvSpPr/>
          <p:nvPr/>
        </p:nvSpPr>
        <p:spPr>
          <a:xfrm>
            <a:off x="14353985" y="3888518"/>
            <a:ext cx="914401" cy="914401"/>
          </a:xfrm>
          <a:prstGeom prst="rect">
            <a:avLst/>
          </a:prstGeom>
          <a:solidFill>
            <a:srgbClr val="FFFFFF"/>
          </a:solidFill>
          <a:ln w="25400">
            <a:solidFill>
              <a:srgbClr val="FFFFFF"/>
            </a:solidFill>
          </a:ln>
        </p:spPr>
        <p:txBody>
          <a:bodyPr lIns="50800" tIns="50800" rIns="50800" bIns="50800" anchor="ctr"/>
          <a:lstStyle/>
          <a:p>
            <a:pPr/>
          </a:p>
        </p:txBody>
      </p:sp>
      <p:sp>
        <p:nvSpPr>
          <p:cNvPr id="1863" name="Rectangle 9"/>
          <p:cNvSpPr/>
          <p:nvPr/>
        </p:nvSpPr>
        <p:spPr>
          <a:xfrm>
            <a:off x="11574702" y="3513809"/>
            <a:ext cx="12392026" cy="700090"/>
          </a:xfrm>
          <a:prstGeom prst="rect">
            <a:avLst/>
          </a:prstGeom>
          <a:solidFill>
            <a:srgbClr val="FFFFFF"/>
          </a:solidFill>
          <a:ln w="25400">
            <a:solidFill>
              <a:srgbClr val="FFFFFF"/>
            </a:solidFill>
          </a:ln>
        </p:spPr>
        <p:txBody>
          <a:bodyPr lIns="50800" tIns="50800" rIns="50800" bIns="50800" anchor="ctr"/>
          <a:lstStyle/>
          <a:p>
            <a:pPr/>
          </a:p>
        </p:txBody>
      </p:sp>
      <p:sp>
        <p:nvSpPr>
          <p:cNvPr id="1864" name="Rectangle 20"/>
          <p:cNvSpPr txBox="1"/>
          <p:nvPr/>
        </p:nvSpPr>
        <p:spPr>
          <a:xfrm>
            <a:off x="17082684" y="11831883"/>
            <a:ext cx="653844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u="sng">
                <a:solidFill>
                  <a:srgbClr val="0000FF"/>
                </a:solidFill>
                <a:uFill>
                  <a:solidFill>
                    <a:srgbClr val="0000FF"/>
                  </a:solidFill>
                </a:uFill>
                <a:latin typeface="Open Sans Condensed Light"/>
                <a:ea typeface="Open Sans Condensed Light"/>
                <a:cs typeface="Open Sans Condensed Light"/>
                <a:sym typeface="Open Sans Condensed Light"/>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FSDL LLM Bootcamp 2023</a:t>
            </a:r>
          </a:p>
        </p:txBody>
      </p:sp>
      <p:sp>
        <p:nvSpPr>
          <p:cNvPr id="1865" name="Rectangle 26"/>
          <p:cNvSpPr txBox="1"/>
          <p:nvPr/>
        </p:nvSpPr>
        <p:spPr>
          <a:xfrm>
            <a:off x="3016663" y="11840268"/>
            <a:ext cx="13091921" cy="7924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4000">
                <a:solidFill>
                  <a:srgbClr val="404040"/>
                </a:solidFill>
                <a:latin typeface="+mj-lt"/>
                <a:ea typeface="+mj-ea"/>
                <a:cs typeface="+mj-cs"/>
                <a:sym typeface="Helvetica"/>
              </a:defRPr>
            </a:lvl1pPr>
          </a:lstStyle>
          <a:p>
            <a:pPr/>
            <a:r>
              <a:t>Be aware of quality-cost tradeoff!</a:t>
            </a:r>
          </a:p>
        </p:txBody>
      </p:sp>
      <p:pic>
        <p:nvPicPr>
          <p:cNvPr id="1866" name="Picture 2" descr="Picture 2"/>
          <p:cNvPicPr>
            <a:picLocks noChangeAspect="1"/>
          </p:cNvPicPr>
          <p:nvPr/>
        </p:nvPicPr>
        <p:blipFill>
          <a:blip r:embed="rId4">
            <a:extLst/>
          </a:blip>
          <a:stretch>
            <a:fillRect/>
          </a:stretch>
        </p:blipFill>
        <p:spPr>
          <a:xfrm>
            <a:off x="16029728" y="3624110"/>
            <a:ext cx="6885354" cy="6840475"/>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0" name="Title 55"/>
          <p:cNvSpPr txBox="1"/>
          <p:nvPr>
            <p:ph type="title"/>
          </p:nvPr>
        </p:nvSpPr>
        <p:spPr>
          <a:prstGeom prst="rect">
            <a:avLst/>
          </a:prstGeom>
        </p:spPr>
        <p:txBody>
          <a:bodyPr/>
          <a:lstStyle>
            <a:lvl1pPr>
              <a:defRPr>
                <a:solidFill>
                  <a:srgbClr val="2F2F2F"/>
                </a:solidFill>
              </a:defRPr>
            </a:lvl1pPr>
          </a:lstStyle>
          <a:p>
            <a:pPr/>
            <a:r>
              <a:t>Exercise / Lab</a:t>
            </a:r>
          </a:p>
        </p:txBody>
      </p:sp>
      <p:sp>
        <p:nvSpPr>
          <p:cNvPr id="187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72" name="Oval 22"/>
          <p:cNvSpPr/>
          <p:nvPr/>
        </p:nvSpPr>
        <p:spPr>
          <a:xfrm>
            <a:off x="2235842" y="6009020"/>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73" name="Rectangle 23"/>
          <p:cNvSpPr/>
          <p:nvPr/>
        </p:nvSpPr>
        <p:spPr>
          <a:xfrm>
            <a:off x="3328685"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74" name="Rectangle 20"/>
          <p:cNvSpPr txBox="1"/>
          <p:nvPr/>
        </p:nvSpPr>
        <p:spPr>
          <a:xfrm>
            <a:off x="3711001" y="5391460"/>
            <a:ext cx="8148824"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Getting started with prompt engineering using the ChatGPT API</a:t>
            </a:r>
          </a:p>
        </p:txBody>
      </p:sp>
      <p:sp>
        <p:nvSpPr>
          <p:cNvPr id="1875" name="Rectangle 31"/>
          <p:cNvSpPr/>
          <p:nvPr/>
        </p:nvSpPr>
        <p:spPr>
          <a:xfrm>
            <a:off x="3328685" y="8647831"/>
            <a:ext cx="91440" cy="1727202"/>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76" name="Oval 32"/>
          <p:cNvSpPr/>
          <p:nvPr/>
        </p:nvSpPr>
        <p:spPr>
          <a:xfrm>
            <a:off x="2235842" y="9110450"/>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77" name="Rectangle 26"/>
          <p:cNvSpPr txBox="1"/>
          <p:nvPr/>
        </p:nvSpPr>
        <p:spPr>
          <a:xfrm>
            <a:off x="3710998" y="8505590"/>
            <a:ext cx="8148831"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a:ea typeface="Open Sans Condensed"/>
                <a:cs typeface="Open Sans Condensed"/>
                <a:sym typeface="Open Sans Condensed"/>
              </a:defRPr>
            </a:lvl1pPr>
          </a:lstStyle>
          <a:p>
            <a:pPr/>
            <a:r>
              <a:t>Prompt engineering for text summarization and question answering</a:t>
            </a:r>
          </a:p>
        </p:txBody>
      </p:sp>
      <p:sp>
        <p:nvSpPr>
          <p:cNvPr id="1878" name="Oval 22"/>
          <p:cNvSpPr/>
          <p:nvPr/>
        </p:nvSpPr>
        <p:spPr>
          <a:xfrm>
            <a:off x="12951417" y="6009020"/>
            <a:ext cx="801971" cy="801967"/>
          </a:xfrm>
          <a:prstGeom prst="ellipse">
            <a:avLst/>
          </a:prstGeom>
          <a:solidFill>
            <a:srgbClr val="949494"/>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79" name="Rectangle 23"/>
          <p:cNvSpPr/>
          <p:nvPr/>
        </p:nvSpPr>
        <p:spPr>
          <a:xfrm>
            <a:off x="14044260" y="5547512"/>
            <a:ext cx="91440" cy="17249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80" name="Rectangle 20"/>
          <p:cNvSpPr txBox="1"/>
          <p:nvPr/>
        </p:nvSpPr>
        <p:spPr>
          <a:xfrm>
            <a:off x="14426575" y="56962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a:ea typeface="Open Sans Condensed"/>
                <a:cs typeface="Open Sans Condensed"/>
                <a:sym typeface="Open Sans Condensed"/>
              </a:defRPr>
            </a:lvl1pPr>
          </a:lstStyle>
          <a:p>
            <a:pPr/>
            <a:r>
              <a:t>Extracting dates from unstructured data</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2" name="Title 55"/>
          <p:cNvSpPr txBox="1"/>
          <p:nvPr>
            <p:ph type="title"/>
          </p:nvPr>
        </p:nvSpPr>
        <p:spPr>
          <a:prstGeom prst="rect">
            <a:avLst/>
          </a:prstGeom>
        </p:spPr>
        <p:txBody>
          <a:bodyPr/>
          <a:lstStyle/>
          <a:p>
            <a:pPr/>
            <a:r>
              <a:t>Fine Tuning ChatGPT Applications</a:t>
            </a:r>
          </a:p>
        </p:txBody>
      </p:sp>
      <p:sp>
        <p:nvSpPr>
          <p:cNvPr id="1883"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884"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85"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86"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a:t>
            </a:r>
          </a:p>
        </p:txBody>
      </p:sp>
      <p:sp>
        <p:nvSpPr>
          <p:cNvPr id="1887"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88"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889"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3" name="Title 55"/>
          <p:cNvSpPr txBox="1"/>
          <p:nvPr>
            <p:ph type="title"/>
          </p:nvPr>
        </p:nvSpPr>
        <p:spPr>
          <a:prstGeom prst="rect">
            <a:avLst/>
          </a:prstGeom>
        </p:spPr>
        <p:txBody>
          <a:bodyPr/>
          <a:lstStyle/>
          <a:p>
            <a:pPr/>
            <a:r>
              <a:t>Fine Tuning ChatGPT Applications</a:t>
            </a:r>
          </a:p>
        </p:txBody>
      </p:sp>
      <p:sp>
        <p:nvSpPr>
          <p:cNvPr id="1894"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895"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96"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897"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89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89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00"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4" name="Title 55"/>
          <p:cNvSpPr txBox="1"/>
          <p:nvPr>
            <p:ph type="title"/>
          </p:nvPr>
        </p:nvSpPr>
        <p:spPr>
          <a:prstGeom prst="rect">
            <a:avLst/>
          </a:prstGeom>
        </p:spPr>
        <p:txBody>
          <a:bodyPr/>
          <a:lstStyle/>
          <a:p>
            <a:pPr/>
            <a:r>
              <a:t>Fine Tuning ChatGPT Applications</a:t>
            </a:r>
          </a:p>
        </p:txBody>
      </p:sp>
      <p:sp>
        <p:nvSpPr>
          <p:cNvPr id="1905"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906"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07"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08"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909"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10"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11"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000">
                <a:solidFill>
                  <a:srgbClr val="404040"/>
                </a:solidFill>
                <a:latin typeface="+mj-lt"/>
                <a:ea typeface="+mj-ea"/>
                <a:cs typeface="+mj-cs"/>
                <a:sym typeface="Helvetica"/>
              </a:defRPr>
            </a:lvl1pPr>
          </a:lstStyle>
          <a:p>
            <a:pPr/>
            <a:r>
              <a:t>Why?</a:t>
            </a:r>
          </a:p>
        </p:txBody>
      </p:sp>
      <p:sp>
        <p:nvSpPr>
          <p:cNvPr id="191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1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14"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8" name="Title 55"/>
          <p:cNvSpPr txBox="1"/>
          <p:nvPr>
            <p:ph type="title"/>
          </p:nvPr>
        </p:nvSpPr>
        <p:spPr>
          <a:prstGeom prst="rect">
            <a:avLst/>
          </a:prstGeom>
        </p:spPr>
        <p:txBody>
          <a:bodyPr/>
          <a:lstStyle/>
          <a:p>
            <a:pPr/>
            <a:r>
              <a:t>Fine Tuning ChatGPT Applications</a:t>
            </a:r>
          </a:p>
        </p:txBody>
      </p:sp>
      <p:sp>
        <p:nvSpPr>
          <p:cNvPr id="1919"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920"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21"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22"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923"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24"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25"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Why? </a:t>
            </a:r>
            <a:r>
              <a:rPr b="0"/>
              <a:t>Better results on specific tasks, lower latency… </a:t>
            </a:r>
            <a:r>
              <a:rPr u="sng">
                <a:solidFill>
                  <a:srgbClr val="0000FF"/>
                </a:solidFill>
                <a:uFill>
                  <a:solidFill>
                    <a:srgbClr val="0000FF"/>
                  </a:solidFill>
                </a:uFill>
                <a:hlinkClick r:id="rId3" invalidUrl="" action="" tgtFrame="" tooltip="" history="1" highlightClick="0" endSnd="0"/>
              </a:rPr>
              <a:t>See OpenAI docs</a:t>
            </a:r>
          </a:p>
        </p:txBody>
      </p:sp>
      <p:sp>
        <p:nvSpPr>
          <p:cNvPr id="1926"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27"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28"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2" name="Title 55"/>
          <p:cNvSpPr txBox="1"/>
          <p:nvPr>
            <p:ph type="title"/>
          </p:nvPr>
        </p:nvSpPr>
        <p:spPr>
          <a:prstGeom prst="rect">
            <a:avLst/>
          </a:prstGeom>
        </p:spPr>
        <p:txBody>
          <a:bodyPr/>
          <a:lstStyle/>
          <a:p>
            <a:pPr/>
            <a:r>
              <a:t>Fine Tuning ChatGPT Applications</a:t>
            </a:r>
          </a:p>
        </p:txBody>
      </p:sp>
      <p:sp>
        <p:nvSpPr>
          <p:cNvPr id="1933"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934"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35"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36"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937"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38"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39"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40"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41"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Why? </a:t>
            </a:r>
            <a:r>
              <a:rPr b="0"/>
              <a:t>Better results on specific tasks, lower latency… </a:t>
            </a:r>
            <a:r>
              <a:rPr u="sng">
                <a:solidFill>
                  <a:srgbClr val="0000FF"/>
                </a:solidFill>
                <a:uFill>
                  <a:solidFill>
                    <a:srgbClr val="0000FF"/>
                  </a:solidFill>
                </a:uFill>
                <a:hlinkClick r:id="rId3" invalidUrl="" action="" tgtFrame="" tooltip="" history="1" highlightClick="0" endSnd="0"/>
              </a:rPr>
              <a:t>See OpenAI docs</a:t>
            </a:r>
          </a:p>
        </p:txBody>
      </p:sp>
      <p:sp>
        <p:nvSpPr>
          <p:cNvPr id="1942" name="Rectangle 20"/>
          <p:cNvSpPr txBox="1"/>
          <p:nvPr/>
        </p:nvSpPr>
        <p:spPr>
          <a:xfrm>
            <a:off x="4578053" y="9118024"/>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b="1" sz="4000">
                <a:solidFill>
                  <a:srgbClr val="40403F"/>
                </a:solidFill>
                <a:latin typeface="+mj-lt"/>
                <a:ea typeface="+mj-ea"/>
                <a:cs typeface="+mj-cs"/>
                <a:sym typeface="Helvetica"/>
              </a:defRPr>
            </a:lvl1pPr>
          </a:lstStyle>
          <a:p>
            <a:pPr/>
            <a:r>
              <a:t>How?</a:t>
            </a:r>
          </a:p>
        </p:txBody>
      </p:sp>
      <p:sp>
        <p:nvSpPr>
          <p:cNvPr id="194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4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45"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9" name="Title 55"/>
          <p:cNvSpPr txBox="1"/>
          <p:nvPr>
            <p:ph type="title"/>
          </p:nvPr>
        </p:nvSpPr>
        <p:spPr>
          <a:prstGeom prst="rect">
            <a:avLst/>
          </a:prstGeom>
        </p:spPr>
        <p:txBody>
          <a:bodyPr/>
          <a:lstStyle/>
          <a:p>
            <a:pPr/>
            <a:r>
              <a:t>Fine Tuning ChatGPT Applications</a:t>
            </a:r>
          </a:p>
        </p:txBody>
      </p:sp>
      <p:sp>
        <p:nvSpPr>
          <p:cNvPr id="1950"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951"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52"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53"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954"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55"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56"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57"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58"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Why? </a:t>
            </a:r>
            <a:r>
              <a:rPr b="0"/>
              <a:t>Better results on specific tasks, lower latency… </a:t>
            </a:r>
            <a:r>
              <a:rPr u="sng">
                <a:solidFill>
                  <a:srgbClr val="0000FF"/>
                </a:solidFill>
                <a:uFill>
                  <a:solidFill>
                    <a:srgbClr val="0000FF"/>
                  </a:solidFill>
                </a:uFill>
                <a:hlinkClick r:id="rId3" invalidUrl="" action="" tgtFrame="" tooltip="" history="1" highlightClick="0" endSnd="0"/>
              </a:rPr>
              <a:t>See OpenAI docs</a:t>
            </a:r>
          </a:p>
        </p:txBody>
      </p:sp>
      <p:sp>
        <p:nvSpPr>
          <p:cNvPr id="1959" name="Rectangle 20"/>
          <p:cNvSpPr txBox="1"/>
          <p:nvPr/>
        </p:nvSpPr>
        <p:spPr>
          <a:xfrm>
            <a:off x="4578053" y="9118024"/>
            <a:ext cx="16789375" cy="828196"/>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a:defRPr b="1" sz="4000">
                <a:solidFill>
                  <a:srgbClr val="40403F"/>
                </a:solidFill>
                <a:latin typeface="+mj-lt"/>
                <a:ea typeface="+mj-ea"/>
                <a:cs typeface="+mj-cs"/>
                <a:sym typeface="Helvetica"/>
              </a:defRPr>
            </a:pPr>
            <a:r>
              <a:t>How? </a:t>
            </a:r>
            <a:r>
              <a:rPr b="0"/>
              <a:t>By preparing a custom </a:t>
            </a:r>
            <a:r>
              <a:rPr b="0">
                <a:latin typeface="Courier New"/>
                <a:ea typeface="Courier New"/>
                <a:cs typeface="Courier New"/>
                <a:sym typeface="Courier New"/>
              </a:rPr>
              <a:t>.jsonl</a:t>
            </a:r>
            <a:r>
              <a:rPr b="0"/>
              <a:t> dataset</a:t>
            </a:r>
            <a:r>
              <a:t> </a:t>
            </a:r>
            <a:r>
              <a:rPr b="0"/>
              <a:t>on your specific use case</a:t>
            </a:r>
          </a:p>
        </p:txBody>
      </p:sp>
      <p:sp>
        <p:nvSpPr>
          <p:cNvPr id="1960"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61"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62"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73" name="Picture 11" descr="Picture 11"/>
          <p:cNvPicPr>
            <a:picLocks noChangeAspect="1"/>
          </p:cNvPicPr>
          <p:nvPr/>
        </p:nvPicPr>
        <p:blipFill>
          <a:blip r:embed="rId2">
            <a:extLst/>
          </a:blip>
          <a:stretch>
            <a:fillRect/>
          </a:stretch>
        </p:blipFill>
        <p:spPr>
          <a:xfrm>
            <a:off x="13792300" y="5384115"/>
            <a:ext cx="8292125" cy="5317080"/>
          </a:xfrm>
          <a:prstGeom prst="rect">
            <a:avLst/>
          </a:prstGeom>
          <a:ln w="12700">
            <a:miter lim="400000"/>
          </a:ln>
        </p:spPr>
      </p:pic>
      <p:sp>
        <p:nvSpPr>
          <p:cNvPr id="1074" name="Title 55"/>
          <p:cNvSpPr txBox="1"/>
          <p:nvPr>
            <p:ph type="title"/>
          </p:nvPr>
        </p:nvSpPr>
        <p:spPr>
          <a:prstGeom prst="rect">
            <a:avLst/>
          </a:prstGeom>
        </p:spPr>
        <p:txBody>
          <a:bodyPr/>
          <a:lstStyle/>
          <a:p>
            <a:pPr/>
            <a:r>
              <a:t>Large Language Models</a:t>
            </a:r>
          </a:p>
        </p:txBody>
      </p:sp>
      <p:sp>
        <p:nvSpPr>
          <p:cNvPr id="1075"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As Probability Distributions</a:t>
            </a:r>
          </a:p>
        </p:txBody>
      </p:sp>
      <p:sp>
        <p:nvSpPr>
          <p:cNvPr id="1076"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77"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sp>
        <p:nvSpPr>
          <p:cNvPr id="1078" name="Oval 22"/>
          <p:cNvSpPr/>
          <p:nvPr/>
        </p:nvSpPr>
        <p:spPr>
          <a:xfrm>
            <a:off x="2235842" y="5459457"/>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79" name="Rectangle 23"/>
          <p:cNvSpPr/>
          <p:nvPr/>
        </p:nvSpPr>
        <p:spPr>
          <a:xfrm>
            <a:off x="3328685" y="5547512"/>
            <a:ext cx="91440" cy="11153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80"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At their core, LLMs can be seen as distributions over words.</a:t>
            </a:r>
          </a:p>
        </p:txBody>
      </p:sp>
      <p:sp>
        <p:nvSpPr>
          <p:cNvPr id="1081" name="Rectangle 31"/>
          <p:cNvSpPr/>
          <p:nvPr/>
        </p:nvSpPr>
        <p:spPr>
          <a:xfrm>
            <a:off x="3328685" y="7250831"/>
            <a:ext cx="91440" cy="1129358"/>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82" name="Oval 32"/>
          <p:cNvSpPr/>
          <p:nvPr/>
        </p:nvSpPr>
        <p:spPr>
          <a:xfrm>
            <a:off x="2235842" y="7169766"/>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83" name="Rectangle 26"/>
          <p:cNvSpPr txBox="1"/>
          <p:nvPr/>
        </p:nvSpPr>
        <p:spPr>
          <a:xfrm>
            <a:off x="3797311" y="7114468"/>
            <a:ext cx="8148831"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Use statistical models to capture patterns in text data.</a:t>
            </a:r>
          </a:p>
        </p:txBody>
      </p:sp>
      <p:sp>
        <p:nvSpPr>
          <p:cNvPr id="1084" name="Rectangle 26"/>
          <p:cNvSpPr txBox="1"/>
          <p:nvPr/>
        </p:nvSpPr>
        <p:spPr>
          <a:xfrm>
            <a:off x="3797311" y="8824776"/>
            <a:ext cx="8148831"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They calculate the likelihood of each word occurring given the context.</a:t>
            </a:r>
          </a:p>
        </p:txBody>
      </p:sp>
      <p:sp>
        <p:nvSpPr>
          <p:cNvPr id="1085" name="Rectangle 37"/>
          <p:cNvSpPr/>
          <p:nvPr/>
        </p:nvSpPr>
        <p:spPr>
          <a:xfrm>
            <a:off x="3328685" y="8959170"/>
            <a:ext cx="91440" cy="1742895"/>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086" name="Oval 38"/>
          <p:cNvSpPr/>
          <p:nvPr/>
        </p:nvSpPr>
        <p:spPr>
          <a:xfrm>
            <a:off x="2235842" y="8880074"/>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087" name="Rectangle: Rounded Corners 1"/>
          <p:cNvSpPr/>
          <p:nvPr/>
        </p:nvSpPr>
        <p:spPr>
          <a:xfrm>
            <a:off x="14867104" y="5019471"/>
            <a:ext cx="6561016" cy="914401"/>
          </a:xfrm>
          <a:prstGeom prst="roundRect">
            <a:avLst>
              <a:gd name="adj" fmla="val 16667"/>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088" name="Rectangle 20"/>
          <p:cNvSpPr txBox="1"/>
          <p:nvPr/>
        </p:nvSpPr>
        <p:spPr>
          <a:xfrm>
            <a:off x="14072725" y="5086913"/>
            <a:ext cx="8148825" cy="614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b="1" sz="2800">
                <a:solidFill>
                  <a:srgbClr val="404040"/>
                </a:solidFill>
                <a:latin typeface="Open Sans Condensed Light"/>
                <a:ea typeface="Open Sans Condensed Light"/>
                <a:cs typeface="Open Sans Condensed Light"/>
                <a:sym typeface="Open Sans Condensed Light"/>
              </a:defRPr>
            </a:lvl1pPr>
          </a:lstStyle>
          <a:p>
            <a:pPr/>
            <a:r>
              <a:t>Probability Distribution over the Next Word</a:t>
            </a:r>
          </a:p>
        </p:txBody>
      </p:sp>
      <p:sp>
        <p:nvSpPr>
          <p:cNvPr id="1089" name="Rectangle 26"/>
          <p:cNvSpPr txBox="1"/>
          <p:nvPr/>
        </p:nvSpPr>
        <p:spPr>
          <a:xfrm>
            <a:off x="2227789" y="11645485"/>
            <a:ext cx="5528478" cy="792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sz="4000">
                <a:solidFill>
                  <a:srgbClr val="404040"/>
                </a:solidFill>
                <a:latin typeface="Open Sans Condensed Light"/>
                <a:ea typeface="Open Sans Condensed Light"/>
                <a:cs typeface="Open Sans Condensed Light"/>
                <a:sym typeface="Open Sans Condensed Light"/>
              </a:defRPr>
            </a:lvl1pPr>
          </a:lstStyle>
          <a:p>
            <a:pPr/>
            <a:r>
              <a:t>“I love eating….” → ?</a:t>
            </a:r>
          </a:p>
        </p:txBody>
      </p:sp>
      <p:sp>
        <p:nvSpPr>
          <p:cNvPr id="1090" name="Rectangle 26"/>
          <p:cNvSpPr txBox="1"/>
          <p:nvPr/>
        </p:nvSpPr>
        <p:spPr>
          <a:xfrm>
            <a:off x="15159800" y="8825358"/>
            <a:ext cx="101729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pie </a:t>
            </a:r>
          </a:p>
        </p:txBody>
      </p:sp>
      <p:sp>
        <p:nvSpPr>
          <p:cNvPr id="1091" name="TextBox 7"/>
          <p:cNvSpPr txBox="1"/>
          <p:nvPr/>
        </p:nvSpPr>
        <p:spPr>
          <a:xfrm>
            <a:off x="19594749" y="88370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2438337">
              <a:defRPr sz="4000">
                <a:solidFill>
                  <a:srgbClr val="404040"/>
                </a:solidFill>
                <a:latin typeface="Open Sans Condensed Light"/>
                <a:ea typeface="Open Sans Condensed Light"/>
                <a:cs typeface="Open Sans Condensed Light"/>
                <a:sym typeface="Open Sans Condensed Light"/>
              </a:defRPr>
            </a:lvl1pPr>
          </a:lstStyle>
          <a:p>
            <a:pPr/>
            <a:r>
              <a:t>pasta</a:t>
            </a:r>
          </a:p>
        </p:txBody>
      </p:sp>
      <p:sp>
        <p:nvSpPr>
          <p:cNvPr id="1092" name="TextBox 8"/>
          <p:cNvSpPr txBox="1"/>
          <p:nvPr/>
        </p:nvSpPr>
        <p:spPr>
          <a:xfrm>
            <a:off x="18485795" y="70082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fruit </a:t>
            </a:r>
          </a:p>
        </p:txBody>
      </p:sp>
      <p:sp>
        <p:nvSpPr>
          <p:cNvPr id="1093" name="TextBox 9"/>
          <p:cNvSpPr txBox="1"/>
          <p:nvPr/>
        </p:nvSpPr>
        <p:spPr>
          <a:xfrm>
            <a:off x="16851549" y="6152204"/>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cake </a:t>
            </a:r>
          </a:p>
        </p:txBody>
      </p:sp>
      <p:sp>
        <p:nvSpPr>
          <p:cNvPr id="1094" name="TextBox 10"/>
          <p:cNvSpPr txBox="1"/>
          <p:nvPr/>
        </p:nvSpPr>
        <p:spPr>
          <a:xfrm>
            <a:off x="14983837" y="70082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bread </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6" name="Title 55"/>
          <p:cNvSpPr txBox="1"/>
          <p:nvPr>
            <p:ph type="title"/>
          </p:nvPr>
        </p:nvSpPr>
        <p:spPr>
          <a:prstGeom prst="rect">
            <a:avLst/>
          </a:prstGeom>
        </p:spPr>
        <p:txBody>
          <a:bodyPr/>
          <a:lstStyle/>
          <a:p>
            <a:pPr/>
            <a:r>
              <a:t>Fine Tuning ChatGPT Applications</a:t>
            </a:r>
          </a:p>
        </p:txBody>
      </p:sp>
      <p:sp>
        <p:nvSpPr>
          <p:cNvPr id="1967" name="Title Placeholder 1"/>
          <p:cNvSpPr txBox="1"/>
          <p:nvPr/>
        </p:nvSpPr>
        <p:spPr>
          <a:xfrm>
            <a:off x="1767841" y="2571354"/>
            <a:ext cx="20848320" cy="686013"/>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 primer on how to fine tune ChatGPT on your data</a:t>
            </a:r>
          </a:p>
        </p:txBody>
      </p:sp>
      <p:sp>
        <p:nvSpPr>
          <p:cNvPr id="1968" name="Rectangle 13"/>
          <p:cNvSpPr/>
          <p:nvPr/>
        </p:nvSpPr>
        <p:spPr>
          <a:xfrm>
            <a:off x="11512780" y="3272887"/>
            <a:ext cx="1358441" cy="97247"/>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69"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70" name="Rectangle 20"/>
          <p:cNvSpPr txBox="1"/>
          <p:nvPr/>
        </p:nvSpPr>
        <p:spPr>
          <a:xfrm>
            <a:off x="4578053" y="501284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Fine Tuning</a:t>
            </a:r>
            <a:r>
              <a:t>: </a:t>
            </a:r>
            <a:r>
              <a:rPr b="0"/>
              <a:t>process of “specialising an LLM on your specific dataset”</a:t>
            </a:r>
          </a:p>
        </p:txBody>
      </p:sp>
      <p:sp>
        <p:nvSpPr>
          <p:cNvPr id="1971"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72"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73"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74"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75"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defTabSz="1828800">
              <a:defRPr b="1" sz="4000">
                <a:solidFill>
                  <a:srgbClr val="404040"/>
                </a:solidFill>
                <a:latin typeface="+mj-lt"/>
                <a:ea typeface="+mj-ea"/>
                <a:cs typeface="+mj-cs"/>
                <a:sym typeface="Helvetica"/>
              </a:defRPr>
            </a:pPr>
            <a:r>
              <a:t>Why? </a:t>
            </a:r>
            <a:r>
              <a:rPr b="0"/>
              <a:t>Better results on specific tasks, lower latency… </a:t>
            </a:r>
            <a:r>
              <a:rPr u="sng">
                <a:solidFill>
                  <a:srgbClr val="0000FF"/>
                </a:solidFill>
                <a:uFill>
                  <a:solidFill>
                    <a:srgbClr val="0000FF"/>
                  </a:solidFill>
                </a:uFill>
                <a:hlinkClick r:id="rId3" invalidUrl="" action="" tgtFrame="" tooltip="" history="1" highlightClick="0" endSnd="0"/>
              </a:rPr>
              <a:t>See OpenAI docs</a:t>
            </a:r>
          </a:p>
        </p:txBody>
      </p:sp>
      <p:sp>
        <p:nvSpPr>
          <p:cNvPr id="1976" name="Rectangle 20"/>
          <p:cNvSpPr txBox="1"/>
          <p:nvPr/>
        </p:nvSpPr>
        <p:spPr>
          <a:xfrm>
            <a:off x="4578053" y="9118024"/>
            <a:ext cx="16789375" cy="828196"/>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p>
            <a:pPr algn="l">
              <a:defRPr b="1" sz="4000">
                <a:solidFill>
                  <a:srgbClr val="40403F"/>
                </a:solidFill>
                <a:latin typeface="+mj-lt"/>
                <a:ea typeface="+mj-ea"/>
                <a:cs typeface="+mj-cs"/>
                <a:sym typeface="Helvetica"/>
              </a:defRPr>
            </a:pPr>
            <a:r>
              <a:t>How? </a:t>
            </a:r>
            <a:r>
              <a:rPr b="0"/>
              <a:t>By preparing a custom </a:t>
            </a:r>
            <a:r>
              <a:rPr b="0">
                <a:latin typeface="Courier New"/>
                <a:ea typeface="Courier New"/>
                <a:cs typeface="Courier New"/>
                <a:sym typeface="Courier New"/>
              </a:rPr>
              <a:t>.jsonl</a:t>
            </a:r>
            <a:r>
              <a:rPr b="0"/>
              <a:t> dataset</a:t>
            </a:r>
            <a:r>
              <a:t> </a:t>
            </a:r>
            <a:r>
              <a:rPr b="0"/>
              <a:t>on your specific use case</a:t>
            </a:r>
          </a:p>
        </p:txBody>
      </p:sp>
      <p:sp>
        <p:nvSpPr>
          <p:cNvPr id="1977" name="Rectangle 26"/>
          <p:cNvSpPr txBox="1"/>
          <p:nvPr/>
        </p:nvSpPr>
        <p:spPr>
          <a:xfrm>
            <a:off x="3417560" y="11332467"/>
            <a:ext cx="18091710" cy="1402077"/>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defTabSz="1828800">
              <a:defRPr sz="4000">
                <a:solidFill>
                  <a:srgbClr val="404040"/>
                </a:solidFill>
                <a:latin typeface="+mj-lt"/>
                <a:ea typeface="+mj-ea"/>
                <a:cs typeface="+mj-cs"/>
                <a:sym typeface="Helvetica"/>
              </a:defRPr>
            </a:lvl1pPr>
          </a:lstStyle>
          <a:p>
            <a:pPr/>
            <a:r>
              <a:t>The goal of fine tuning is to adapt the model to your specific use case by providing it with a few examples of successful interactions</a:t>
            </a:r>
          </a:p>
        </p:txBody>
      </p:sp>
      <p:sp>
        <p:nvSpPr>
          <p:cNvPr id="197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7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80"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4" name="Title 55"/>
          <p:cNvSpPr txBox="1"/>
          <p:nvPr>
            <p:ph type="title"/>
          </p:nvPr>
        </p:nvSpPr>
        <p:spPr>
          <a:prstGeom prst="rect">
            <a:avLst/>
          </a:prstGeom>
        </p:spPr>
        <p:txBody>
          <a:bodyPr/>
          <a:lstStyle/>
          <a:p>
            <a:pPr/>
            <a:r>
              <a:t>Fine Tuning ChatGPT Applications</a:t>
            </a:r>
          </a:p>
        </p:txBody>
      </p:sp>
      <p:sp>
        <p:nvSpPr>
          <p:cNvPr id="1985"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86"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87"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1" name="Title 55"/>
          <p:cNvSpPr txBox="1"/>
          <p:nvPr>
            <p:ph type="title"/>
          </p:nvPr>
        </p:nvSpPr>
        <p:spPr>
          <a:prstGeom prst="rect">
            <a:avLst/>
          </a:prstGeom>
        </p:spPr>
        <p:txBody>
          <a:bodyPr/>
          <a:lstStyle/>
          <a:p>
            <a:pPr/>
            <a:r>
              <a:t>Fine Tuning ChatGPT Applications</a:t>
            </a:r>
          </a:p>
        </p:txBody>
      </p:sp>
      <p:sp>
        <p:nvSpPr>
          <p:cNvPr id="1992"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993"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1994"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95"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1996"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997"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1998"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2" name="Title 55"/>
          <p:cNvSpPr txBox="1"/>
          <p:nvPr>
            <p:ph type="title"/>
          </p:nvPr>
        </p:nvSpPr>
        <p:spPr>
          <a:prstGeom prst="rect">
            <a:avLst/>
          </a:prstGeom>
        </p:spPr>
        <p:txBody>
          <a:bodyPr/>
          <a:lstStyle/>
          <a:p>
            <a:pPr/>
            <a:r>
              <a:t>Fine Tuning ChatGPT Applications</a:t>
            </a:r>
          </a:p>
        </p:txBody>
      </p:sp>
      <p:sp>
        <p:nvSpPr>
          <p:cNvPr id="2003"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04"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2005"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06"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07" name="Rectangle 20"/>
          <p:cNvSpPr txBox="1"/>
          <p:nvPr/>
        </p:nvSpPr>
        <p:spPr>
          <a:xfrm>
            <a:off x="4578053" y="7267176"/>
            <a:ext cx="4879319"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Correcting failures</a:t>
            </a:r>
          </a:p>
        </p:txBody>
      </p:sp>
      <p:sp>
        <p:nvSpPr>
          <p:cNvPr id="200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0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010"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11"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012"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6" name="Title 55"/>
          <p:cNvSpPr txBox="1"/>
          <p:nvPr>
            <p:ph type="title"/>
          </p:nvPr>
        </p:nvSpPr>
        <p:spPr>
          <a:prstGeom prst="rect">
            <a:avLst/>
          </a:prstGeom>
        </p:spPr>
        <p:txBody>
          <a:bodyPr/>
          <a:lstStyle/>
          <a:p>
            <a:pPr/>
            <a:r>
              <a:t>Fine Tuning ChatGPT Applications</a:t>
            </a:r>
          </a:p>
        </p:txBody>
      </p:sp>
      <p:sp>
        <p:nvSpPr>
          <p:cNvPr id="2017"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18"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2019"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20"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21"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22"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23" name="Rectangle 20"/>
          <p:cNvSpPr txBox="1"/>
          <p:nvPr/>
        </p:nvSpPr>
        <p:spPr>
          <a:xfrm>
            <a:off x="4578053" y="7267176"/>
            <a:ext cx="4678670"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Correcting failures</a:t>
            </a:r>
          </a:p>
        </p:txBody>
      </p:sp>
      <p:sp>
        <p:nvSpPr>
          <p:cNvPr id="2024" name="Rectangle 20"/>
          <p:cNvSpPr txBox="1"/>
          <p:nvPr/>
        </p:nvSpPr>
        <p:spPr>
          <a:xfrm>
            <a:off x="4578053" y="9118024"/>
            <a:ext cx="4867267"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Improving reliability</a:t>
            </a:r>
          </a:p>
        </p:txBody>
      </p:sp>
      <p:sp>
        <p:nvSpPr>
          <p:cNvPr id="2025"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26"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027"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28"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029"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3" name="Title 55"/>
          <p:cNvSpPr txBox="1"/>
          <p:nvPr>
            <p:ph type="title"/>
          </p:nvPr>
        </p:nvSpPr>
        <p:spPr>
          <a:prstGeom prst="rect">
            <a:avLst/>
          </a:prstGeom>
        </p:spPr>
        <p:txBody>
          <a:bodyPr/>
          <a:lstStyle/>
          <a:p>
            <a:pPr/>
            <a:r>
              <a:t>Fine Tuning ChatGPT Applications</a:t>
            </a:r>
          </a:p>
        </p:txBody>
      </p:sp>
      <p:sp>
        <p:nvSpPr>
          <p:cNvPr id="2034"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35"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2036"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37"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38"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39"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40" name="Rectangle 20"/>
          <p:cNvSpPr txBox="1"/>
          <p:nvPr/>
        </p:nvSpPr>
        <p:spPr>
          <a:xfrm>
            <a:off x="4578053" y="7267176"/>
            <a:ext cx="47656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Correcting failures</a:t>
            </a:r>
          </a:p>
        </p:txBody>
      </p:sp>
      <p:sp>
        <p:nvSpPr>
          <p:cNvPr id="2041" name="Rectangle 20"/>
          <p:cNvSpPr txBox="1"/>
          <p:nvPr/>
        </p:nvSpPr>
        <p:spPr>
          <a:xfrm>
            <a:off x="4578053" y="9118024"/>
            <a:ext cx="5081554"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Improving reliability</a:t>
            </a:r>
          </a:p>
        </p:txBody>
      </p:sp>
      <p:sp>
        <p:nvSpPr>
          <p:cNvPr id="204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4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044"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45" name="Rectangle 23"/>
          <p:cNvSpPr/>
          <p:nvPr/>
        </p:nvSpPr>
        <p:spPr>
          <a:xfrm>
            <a:off x="14585359" y="4261472"/>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46" name="Rectangle 20"/>
          <p:cNvSpPr txBox="1"/>
          <p:nvPr/>
        </p:nvSpPr>
        <p:spPr>
          <a:xfrm>
            <a:off x="15092092" y="5071735"/>
            <a:ext cx="16789375" cy="792476"/>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Handling edge cases</a:t>
            </a:r>
          </a:p>
        </p:txBody>
      </p:sp>
      <p:sp>
        <p:nvSpPr>
          <p:cNvPr id="2047" name="Oval 32"/>
          <p:cNvSpPr/>
          <p:nvPr/>
        </p:nvSpPr>
        <p:spPr>
          <a:xfrm>
            <a:off x="13530614" y="5066990"/>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48"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049"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3" name="Title 55"/>
          <p:cNvSpPr txBox="1"/>
          <p:nvPr>
            <p:ph type="title"/>
          </p:nvPr>
        </p:nvSpPr>
        <p:spPr>
          <a:prstGeom prst="rect">
            <a:avLst/>
          </a:prstGeom>
        </p:spPr>
        <p:txBody>
          <a:bodyPr/>
          <a:lstStyle/>
          <a:p>
            <a:pPr/>
            <a:r>
              <a:t>Fine Tuning ChatGPT Applications</a:t>
            </a:r>
          </a:p>
        </p:txBody>
      </p:sp>
      <p:sp>
        <p:nvSpPr>
          <p:cNvPr id="2054"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55"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2056"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57"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58"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59"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60"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Correcting failures</a:t>
            </a:r>
          </a:p>
        </p:txBody>
      </p:sp>
      <p:sp>
        <p:nvSpPr>
          <p:cNvPr id="2061" name="Rectangle 20"/>
          <p:cNvSpPr txBox="1"/>
          <p:nvPr/>
        </p:nvSpPr>
        <p:spPr>
          <a:xfrm>
            <a:off x="4578053" y="9118024"/>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Improving reliability</a:t>
            </a:r>
          </a:p>
        </p:txBody>
      </p:sp>
      <p:sp>
        <p:nvSpPr>
          <p:cNvPr id="206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6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064"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65" name="Rectangle 23"/>
          <p:cNvSpPr/>
          <p:nvPr/>
        </p:nvSpPr>
        <p:spPr>
          <a:xfrm>
            <a:off x="14585359" y="4261472"/>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66" name="Rectangle 20"/>
          <p:cNvSpPr txBox="1"/>
          <p:nvPr/>
        </p:nvSpPr>
        <p:spPr>
          <a:xfrm>
            <a:off x="15092092" y="5071735"/>
            <a:ext cx="16789375" cy="792476"/>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Handling edge cases</a:t>
            </a:r>
          </a:p>
        </p:txBody>
      </p:sp>
      <p:sp>
        <p:nvSpPr>
          <p:cNvPr id="2067" name="Rectangle 37"/>
          <p:cNvSpPr/>
          <p:nvPr/>
        </p:nvSpPr>
        <p:spPr>
          <a:xfrm>
            <a:off x="14577739" y="7221350"/>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68" name="Oval 38"/>
          <p:cNvSpPr/>
          <p:nvPr/>
        </p:nvSpPr>
        <p:spPr>
          <a:xfrm>
            <a:off x="13530614" y="7379166"/>
            <a:ext cx="801973"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69" name="Rectangle 20"/>
          <p:cNvSpPr txBox="1"/>
          <p:nvPr/>
        </p:nvSpPr>
        <p:spPr>
          <a:xfrm>
            <a:off x="15092092" y="7326065"/>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Extracting structured output</a:t>
            </a:r>
          </a:p>
        </p:txBody>
      </p:sp>
      <p:sp>
        <p:nvSpPr>
          <p:cNvPr id="2070" name="Oval 32"/>
          <p:cNvSpPr/>
          <p:nvPr/>
        </p:nvSpPr>
        <p:spPr>
          <a:xfrm>
            <a:off x="13530614" y="5066990"/>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71"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072"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6" name="Title 55"/>
          <p:cNvSpPr txBox="1"/>
          <p:nvPr>
            <p:ph type="title"/>
          </p:nvPr>
        </p:nvSpPr>
        <p:spPr>
          <a:prstGeom prst="rect">
            <a:avLst/>
          </a:prstGeom>
        </p:spPr>
        <p:txBody>
          <a:bodyPr/>
          <a:lstStyle/>
          <a:p>
            <a:pPr/>
            <a:r>
              <a:t>Fine Tuning ChatGPT Applications</a:t>
            </a:r>
          </a:p>
        </p:txBody>
      </p:sp>
      <p:sp>
        <p:nvSpPr>
          <p:cNvPr id="2077"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78" name="Rectangle 20"/>
          <p:cNvSpPr txBox="1"/>
          <p:nvPr/>
        </p:nvSpPr>
        <p:spPr>
          <a:xfrm>
            <a:off x="4578053" y="5012846"/>
            <a:ext cx="5871011" cy="1452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Setting style, tone, format</a:t>
            </a:r>
          </a:p>
        </p:txBody>
      </p:sp>
      <p:sp>
        <p:nvSpPr>
          <p:cNvPr id="2079"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80"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81"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82"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83" name="Rectangle 20"/>
          <p:cNvSpPr txBox="1"/>
          <p:nvPr/>
        </p:nvSpPr>
        <p:spPr>
          <a:xfrm>
            <a:off x="4578053" y="7267176"/>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Correcting failures</a:t>
            </a:r>
          </a:p>
        </p:txBody>
      </p:sp>
      <p:sp>
        <p:nvSpPr>
          <p:cNvPr id="2084" name="Rectangle 20"/>
          <p:cNvSpPr txBox="1"/>
          <p:nvPr/>
        </p:nvSpPr>
        <p:spPr>
          <a:xfrm>
            <a:off x="4578053" y="9118024"/>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Improving reliability</a:t>
            </a:r>
          </a:p>
        </p:txBody>
      </p:sp>
      <p:sp>
        <p:nvSpPr>
          <p:cNvPr id="2085"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86"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087"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88" name="Rectangle 23"/>
          <p:cNvSpPr/>
          <p:nvPr/>
        </p:nvSpPr>
        <p:spPr>
          <a:xfrm>
            <a:off x="14585359" y="4261472"/>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89" name="Rectangle 20"/>
          <p:cNvSpPr txBox="1"/>
          <p:nvPr/>
        </p:nvSpPr>
        <p:spPr>
          <a:xfrm>
            <a:off x="15092092" y="5071735"/>
            <a:ext cx="16789375" cy="792476"/>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Handling edge cases</a:t>
            </a:r>
          </a:p>
        </p:txBody>
      </p:sp>
      <p:sp>
        <p:nvSpPr>
          <p:cNvPr id="2090" name="Rectangle 37"/>
          <p:cNvSpPr/>
          <p:nvPr/>
        </p:nvSpPr>
        <p:spPr>
          <a:xfrm>
            <a:off x="14577739" y="7221350"/>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91" name="Oval 38"/>
          <p:cNvSpPr/>
          <p:nvPr/>
        </p:nvSpPr>
        <p:spPr>
          <a:xfrm>
            <a:off x="13530614" y="7379166"/>
            <a:ext cx="801973"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92" name="Rectangle 37"/>
          <p:cNvSpPr/>
          <p:nvPr/>
        </p:nvSpPr>
        <p:spPr>
          <a:xfrm>
            <a:off x="14577739" y="8831371"/>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093" name="Oval 38"/>
          <p:cNvSpPr/>
          <p:nvPr/>
        </p:nvSpPr>
        <p:spPr>
          <a:xfrm>
            <a:off x="13530614" y="9319388"/>
            <a:ext cx="801973"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94" name="Rectangle 20"/>
          <p:cNvSpPr txBox="1"/>
          <p:nvPr/>
        </p:nvSpPr>
        <p:spPr>
          <a:xfrm>
            <a:off x="15092092" y="7326065"/>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Extracting structured output</a:t>
            </a:r>
          </a:p>
        </p:txBody>
      </p:sp>
      <p:sp>
        <p:nvSpPr>
          <p:cNvPr id="2095" name="Rectangle 20"/>
          <p:cNvSpPr txBox="1"/>
          <p:nvPr/>
        </p:nvSpPr>
        <p:spPr>
          <a:xfrm>
            <a:off x="15092092" y="9176913"/>
            <a:ext cx="16789375"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Function Calling</a:t>
            </a:r>
          </a:p>
        </p:txBody>
      </p:sp>
      <p:sp>
        <p:nvSpPr>
          <p:cNvPr id="2096" name="Oval 32"/>
          <p:cNvSpPr/>
          <p:nvPr/>
        </p:nvSpPr>
        <p:spPr>
          <a:xfrm>
            <a:off x="13530614" y="5066990"/>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097"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098" name="Rectangle 20"/>
          <p:cNvSpPr txBox="1"/>
          <p:nvPr/>
        </p:nvSpPr>
        <p:spPr>
          <a:xfrm>
            <a:off x="9256494" y="2792005"/>
            <a:ext cx="5871011"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Common Use Cases</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2" name="Title 55"/>
          <p:cNvSpPr txBox="1"/>
          <p:nvPr>
            <p:ph type="title"/>
          </p:nvPr>
        </p:nvSpPr>
        <p:spPr>
          <a:prstGeom prst="rect">
            <a:avLst/>
          </a:prstGeom>
        </p:spPr>
        <p:txBody>
          <a:bodyPr/>
          <a:lstStyle/>
          <a:p>
            <a:pPr/>
            <a:r>
              <a:t>Fine Tuning ChatGPT Applications</a:t>
            </a:r>
          </a:p>
        </p:txBody>
      </p:sp>
      <p:sp>
        <p:nvSpPr>
          <p:cNvPr id="210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0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05"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106" name="Rectangle 20"/>
          <p:cNvSpPr txBox="1"/>
          <p:nvPr/>
        </p:nvSpPr>
        <p:spPr>
          <a:xfrm>
            <a:off x="10467872" y="2738904"/>
            <a:ext cx="3448255"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Basic Steps</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0" name="Title 55"/>
          <p:cNvSpPr txBox="1"/>
          <p:nvPr>
            <p:ph type="title"/>
          </p:nvPr>
        </p:nvSpPr>
        <p:spPr>
          <a:prstGeom prst="rect">
            <a:avLst/>
          </a:prstGeom>
        </p:spPr>
        <p:txBody>
          <a:bodyPr/>
          <a:lstStyle/>
          <a:p>
            <a:pPr/>
            <a:r>
              <a:t>Fine Tuning ChatGPT Applications</a:t>
            </a:r>
          </a:p>
        </p:txBody>
      </p:sp>
      <p:sp>
        <p:nvSpPr>
          <p:cNvPr id="2111"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12" name="Rectangle 20"/>
          <p:cNvSpPr txBox="1"/>
          <p:nvPr/>
        </p:nvSpPr>
        <p:spPr>
          <a:xfrm>
            <a:off x="4578053" y="5012846"/>
            <a:ext cx="7977553"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Prepare and upload training data</a:t>
            </a:r>
          </a:p>
        </p:txBody>
      </p:sp>
      <p:sp>
        <p:nvSpPr>
          <p:cNvPr id="211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1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15"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16"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117" name="Rectangle 20"/>
          <p:cNvSpPr txBox="1"/>
          <p:nvPr/>
        </p:nvSpPr>
        <p:spPr>
          <a:xfrm>
            <a:off x="10467872" y="2738904"/>
            <a:ext cx="3448255"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Basic Steps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96" name="Picture 11" descr="Picture 11"/>
          <p:cNvPicPr>
            <a:picLocks noChangeAspect="1"/>
          </p:cNvPicPr>
          <p:nvPr/>
        </p:nvPicPr>
        <p:blipFill>
          <a:blip r:embed="rId3">
            <a:extLst/>
          </a:blip>
          <a:stretch>
            <a:fillRect/>
          </a:stretch>
        </p:blipFill>
        <p:spPr>
          <a:xfrm>
            <a:off x="13792300" y="5384115"/>
            <a:ext cx="8292125" cy="5317080"/>
          </a:xfrm>
          <a:prstGeom prst="rect">
            <a:avLst/>
          </a:prstGeom>
          <a:ln w="12700">
            <a:miter lim="400000"/>
          </a:ln>
        </p:spPr>
      </p:pic>
      <p:sp>
        <p:nvSpPr>
          <p:cNvPr id="1097" name="Title 55"/>
          <p:cNvSpPr txBox="1"/>
          <p:nvPr>
            <p:ph type="title"/>
          </p:nvPr>
        </p:nvSpPr>
        <p:spPr>
          <a:prstGeom prst="rect">
            <a:avLst/>
          </a:prstGeom>
        </p:spPr>
        <p:txBody>
          <a:bodyPr/>
          <a:lstStyle/>
          <a:p>
            <a:pPr/>
            <a:r>
              <a:t>Large Language Models</a:t>
            </a:r>
          </a:p>
        </p:txBody>
      </p:sp>
      <p:sp>
        <p:nvSpPr>
          <p:cNvPr id="1098" name="Title Placeholder 1"/>
          <p:cNvSpPr txBox="1"/>
          <p:nvPr/>
        </p:nvSpPr>
        <p:spPr>
          <a:xfrm>
            <a:off x="1767841" y="2571354"/>
            <a:ext cx="20848319" cy="686012"/>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nchor="ctr">
            <a:normAutofit fontScale="100000" lnSpcReduction="0"/>
          </a:bodyPr>
          <a:lstStyle>
            <a:lvl1pPr defTabSz="1481327">
              <a:lnSpc>
                <a:spcPct val="90000"/>
              </a:lnSpc>
              <a:defRPr sz="3200">
                <a:solidFill>
                  <a:srgbClr val="404040"/>
                </a:solidFill>
                <a:latin typeface="Open Sans Condensed Light"/>
                <a:ea typeface="Open Sans Condensed Light"/>
                <a:cs typeface="Open Sans Condensed Light"/>
                <a:sym typeface="Open Sans Condensed Light"/>
              </a:defRPr>
            </a:lvl1pPr>
          </a:lstStyle>
          <a:p>
            <a:pPr/>
            <a:r>
              <a:t>As Probability Distributions</a:t>
            </a:r>
          </a:p>
        </p:txBody>
      </p:sp>
      <p:sp>
        <p:nvSpPr>
          <p:cNvPr id="1099" name="Rectangle 13"/>
          <p:cNvSpPr/>
          <p:nvPr/>
        </p:nvSpPr>
        <p:spPr>
          <a:xfrm>
            <a:off x="11512780" y="3272887"/>
            <a:ext cx="1358440" cy="97246"/>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00" name="Straight Connector 5"/>
          <p:cNvSpPr/>
          <p:nvPr/>
        </p:nvSpPr>
        <p:spPr>
          <a:xfrm flipH="1">
            <a:off x="12448778" y="5404161"/>
            <a:ext cx="1" cy="5323034"/>
          </a:xfrm>
          <a:prstGeom prst="line">
            <a:avLst/>
          </a:prstGeom>
          <a:ln w="38100">
            <a:solidFill>
              <a:srgbClr val="BFBFBF"/>
            </a:solidFill>
            <a:miter/>
          </a:ln>
        </p:spPr>
        <p:txBody>
          <a:bodyPr lIns="45718" tIns="45718" rIns="45718" bIns="45718"/>
          <a:lstStyle/>
          <a:p>
            <a:pPr/>
          </a:p>
        </p:txBody>
      </p:sp>
      <p:sp>
        <p:nvSpPr>
          <p:cNvPr id="1101" name="Oval 22"/>
          <p:cNvSpPr/>
          <p:nvPr/>
        </p:nvSpPr>
        <p:spPr>
          <a:xfrm>
            <a:off x="2235842" y="5459457"/>
            <a:ext cx="801971" cy="801967"/>
          </a:xfrm>
          <a:prstGeom prst="ellipse">
            <a:avLst/>
          </a:prstGeom>
          <a:solidFill>
            <a:srgbClr val="59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02" name="Rectangle 23"/>
          <p:cNvSpPr/>
          <p:nvPr/>
        </p:nvSpPr>
        <p:spPr>
          <a:xfrm>
            <a:off x="3328685" y="5547512"/>
            <a:ext cx="91440" cy="1115381"/>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03" name="Rectangle 20"/>
          <p:cNvSpPr txBox="1"/>
          <p:nvPr/>
        </p:nvSpPr>
        <p:spPr>
          <a:xfrm>
            <a:off x="3797314" y="5404160"/>
            <a:ext cx="8148824"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At their core, LLMs can be seen as distributions over words.</a:t>
            </a:r>
          </a:p>
        </p:txBody>
      </p:sp>
      <p:sp>
        <p:nvSpPr>
          <p:cNvPr id="1104" name="Rectangle 31"/>
          <p:cNvSpPr/>
          <p:nvPr/>
        </p:nvSpPr>
        <p:spPr>
          <a:xfrm>
            <a:off x="3328685" y="7250831"/>
            <a:ext cx="91440" cy="1129358"/>
          </a:xfrm>
          <a:prstGeom prst="rect">
            <a:avLst/>
          </a:prstGeom>
          <a:solidFill>
            <a:srgbClr val="404040"/>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05" name="Oval 32"/>
          <p:cNvSpPr/>
          <p:nvPr/>
        </p:nvSpPr>
        <p:spPr>
          <a:xfrm>
            <a:off x="2235842" y="7169766"/>
            <a:ext cx="801971" cy="801967"/>
          </a:xfrm>
          <a:prstGeom prst="ellipse">
            <a:avLst/>
          </a:prstGeom>
          <a:solidFill>
            <a:srgbClr val="40404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06" name="Rectangle 26"/>
          <p:cNvSpPr txBox="1"/>
          <p:nvPr/>
        </p:nvSpPr>
        <p:spPr>
          <a:xfrm>
            <a:off x="3797311" y="7114468"/>
            <a:ext cx="8148831" cy="14020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Use statistical models to capture patterns in text data.</a:t>
            </a:r>
          </a:p>
        </p:txBody>
      </p:sp>
      <p:sp>
        <p:nvSpPr>
          <p:cNvPr id="1107" name="Rectangle 26"/>
          <p:cNvSpPr txBox="1"/>
          <p:nvPr/>
        </p:nvSpPr>
        <p:spPr>
          <a:xfrm>
            <a:off x="3797311" y="8824776"/>
            <a:ext cx="8148831" cy="2011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They calculate the likelihood of each word occurring given the context.</a:t>
            </a:r>
          </a:p>
        </p:txBody>
      </p:sp>
      <p:sp>
        <p:nvSpPr>
          <p:cNvPr id="1108" name="Rectangle 37"/>
          <p:cNvSpPr/>
          <p:nvPr/>
        </p:nvSpPr>
        <p:spPr>
          <a:xfrm>
            <a:off x="3328685" y="8959170"/>
            <a:ext cx="91440" cy="1742895"/>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1109" name="Oval 38"/>
          <p:cNvSpPr/>
          <p:nvPr/>
        </p:nvSpPr>
        <p:spPr>
          <a:xfrm>
            <a:off x="2235842" y="8880074"/>
            <a:ext cx="801971" cy="801967"/>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1110" name="Rectangle: Rounded Corners 1"/>
          <p:cNvSpPr/>
          <p:nvPr/>
        </p:nvSpPr>
        <p:spPr>
          <a:xfrm>
            <a:off x="14867104" y="5019471"/>
            <a:ext cx="6561016" cy="914401"/>
          </a:xfrm>
          <a:prstGeom prst="roundRect">
            <a:avLst>
              <a:gd name="adj" fmla="val 16667"/>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111" name="Rectangle 20"/>
          <p:cNvSpPr txBox="1"/>
          <p:nvPr/>
        </p:nvSpPr>
        <p:spPr>
          <a:xfrm>
            <a:off x="14072725" y="5086913"/>
            <a:ext cx="8148825" cy="6146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b="1" sz="2800">
                <a:solidFill>
                  <a:srgbClr val="404040"/>
                </a:solidFill>
                <a:latin typeface="Open Sans Condensed Light"/>
                <a:ea typeface="Open Sans Condensed Light"/>
                <a:cs typeface="Open Sans Condensed Light"/>
                <a:sym typeface="Open Sans Condensed Light"/>
              </a:defRPr>
            </a:lvl1pPr>
          </a:lstStyle>
          <a:p>
            <a:pPr/>
            <a:r>
              <a:t>Probability Distribution over the Next Word</a:t>
            </a:r>
          </a:p>
        </p:txBody>
      </p:sp>
      <p:sp>
        <p:nvSpPr>
          <p:cNvPr id="1112" name="Rectangle 26"/>
          <p:cNvSpPr txBox="1"/>
          <p:nvPr/>
        </p:nvSpPr>
        <p:spPr>
          <a:xfrm>
            <a:off x="2227789" y="11645485"/>
            <a:ext cx="5528478" cy="792479"/>
          </a:xfrm>
          <a:prstGeom prst="rect">
            <a:avLst/>
          </a:prstGeom>
          <a:solidFill>
            <a:srgbClr val="B7D5C1"/>
          </a:solidFill>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defTabSz="1828800">
              <a:defRPr sz="4000">
                <a:solidFill>
                  <a:srgbClr val="404040"/>
                </a:solidFill>
                <a:latin typeface="Open Sans Condensed Light"/>
                <a:ea typeface="Open Sans Condensed Light"/>
                <a:cs typeface="Open Sans Condensed Light"/>
                <a:sym typeface="Open Sans Condensed Light"/>
              </a:defRPr>
            </a:lvl1pPr>
          </a:lstStyle>
          <a:p>
            <a:pPr/>
            <a:r>
              <a:t>“I love eating….” → ?</a:t>
            </a:r>
          </a:p>
        </p:txBody>
      </p:sp>
      <p:sp>
        <p:nvSpPr>
          <p:cNvPr id="1113" name="Rectangle 26"/>
          <p:cNvSpPr txBox="1"/>
          <p:nvPr/>
        </p:nvSpPr>
        <p:spPr>
          <a:xfrm>
            <a:off x="15159800" y="8825358"/>
            <a:ext cx="1017294"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sz="4000">
                <a:solidFill>
                  <a:srgbClr val="404040"/>
                </a:solidFill>
                <a:latin typeface="Open Sans Condensed Light"/>
                <a:ea typeface="Open Sans Condensed Light"/>
                <a:cs typeface="Open Sans Condensed Light"/>
                <a:sym typeface="Open Sans Condensed Light"/>
              </a:defRPr>
            </a:lvl1pPr>
          </a:lstStyle>
          <a:p>
            <a:pPr/>
            <a:r>
              <a:t>pie </a:t>
            </a:r>
          </a:p>
        </p:txBody>
      </p:sp>
      <p:sp>
        <p:nvSpPr>
          <p:cNvPr id="1114" name="TextBox 7"/>
          <p:cNvSpPr txBox="1"/>
          <p:nvPr/>
        </p:nvSpPr>
        <p:spPr>
          <a:xfrm>
            <a:off x="19594749" y="88370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2438337">
              <a:defRPr sz="4000">
                <a:solidFill>
                  <a:srgbClr val="404040"/>
                </a:solidFill>
                <a:latin typeface="Open Sans Condensed Light"/>
                <a:ea typeface="Open Sans Condensed Light"/>
                <a:cs typeface="Open Sans Condensed Light"/>
                <a:sym typeface="Open Sans Condensed Light"/>
              </a:defRPr>
            </a:lvl1pPr>
          </a:lstStyle>
          <a:p>
            <a:pPr/>
            <a:r>
              <a:t>pasta</a:t>
            </a:r>
          </a:p>
        </p:txBody>
      </p:sp>
      <p:sp>
        <p:nvSpPr>
          <p:cNvPr id="1115" name="TextBox 8"/>
          <p:cNvSpPr txBox="1"/>
          <p:nvPr/>
        </p:nvSpPr>
        <p:spPr>
          <a:xfrm>
            <a:off x="18485795" y="70082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fruit </a:t>
            </a:r>
          </a:p>
        </p:txBody>
      </p:sp>
      <p:sp>
        <p:nvSpPr>
          <p:cNvPr id="1116" name="TextBox 9"/>
          <p:cNvSpPr txBox="1"/>
          <p:nvPr/>
        </p:nvSpPr>
        <p:spPr>
          <a:xfrm>
            <a:off x="16851549" y="6152204"/>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cake </a:t>
            </a:r>
          </a:p>
        </p:txBody>
      </p:sp>
      <p:sp>
        <p:nvSpPr>
          <p:cNvPr id="1117" name="TextBox 10"/>
          <p:cNvSpPr txBox="1"/>
          <p:nvPr/>
        </p:nvSpPr>
        <p:spPr>
          <a:xfrm>
            <a:off x="14983837" y="7008238"/>
            <a:ext cx="2743201"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solidFill>
                  <a:srgbClr val="404040"/>
                </a:solidFill>
                <a:latin typeface="Open Sans Condensed Light"/>
                <a:ea typeface="Open Sans Condensed Light"/>
                <a:cs typeface="Open Sans Condensed Light"/>
                <a:sym typeface="Open Sans Condensed Light"/>
              </a:defRPr>
            </a:lvl1pPr>
          </a:lstStyle>
          <a:p>
            <a:pPr/>
            <a:r>
              <a:t>bread </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1" name="Title 55"/>
          <p:cNvSpPr txBox="1"/>
          <p:nvPr>
            <p:ph type="title"/>
          </p:nvPr>
        </p:nvSpPr>
        <p:spPr>
          <a:prstGeom prst="rect">
            <a:avLst/>
          </a:prstGeom>
        </p:spPr>
        <p:txBody>
          <a:bodyPr/>
          <a:lstStyle/>
          <a:p>
            <a:pPr/>
            <a:r>
              <a:t>Fine Tuning ChatGPT Applications</a:t>
            </a:r>
          </a:p>
        </p:txBody>
      </p:sp>
      <p:sp>
        <p:nvSpPr>
          <p:cNvPr id="2122"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23" name="Rectangle 20"/>
          <p:cNvSpPr txBox="1"/>
          <p:nvPr/>
        </p:nvSpPr>
        <p:spPr>
          <a:xfrm>
            <a:off x="4578053" y="5012846"/>
            <a:ext cx="7977553"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Prepare and upload training data</a:t>
            </a:r>
          </a:p>
        </p:txBody>
      </p:sp>
      <p:sp>
        <p:nvSpPr>
          <p:cNvPr id="2124"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25"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26" name="Rectangle 20"/>
          <p:cNvSpPr txBox="1"/>
          <p:nvPr/>
        </p:nvSpPr>
        <p:spPr>
          <a:xfrm>
            <a:off x="4578053" y="7267176"/>
            <a:ext cx="7773749"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Train a new fine-tuned model</a:t>
            </a:r>
          </a:p>
        </p:txBody>
      </p:sp>
      <p:sp>
        <p:nvSpPr>
          <p:cNvPr id="2127"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28"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29"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30"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131" name="Rectangle 20"/>
          <p:cNvSpPr txBox="1"/>
          <p:nvPr/>
        </p:nvSpPr>
        <p:spPr>
          <a:xfrm>
            <a:off x="10467872" y="2738904"/>
            <a:ext cx="3448255"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Basic Steps</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5" name="Title 55"/>
          <p:cNvSpPr txBox="1"/>
          <p:nvPr>
            <p:ph type="title"/>
          </p:nvPr>
        </p:nvSpPr>
        <p:spPr>
          <a:prstGeom prst="rect">
            <a:avLst/>
          </a:prstGeom>
        </p:spPr>
        <p:txBody>
          <a:bodyPr/>
          <a:lstStyle/>
          <a:p>
            <a:pPr/>
            <a:r>
              <a:t>Fine Tuning ChatGPT Applications</a:t>
            </a:r>
          </a:p>
        </p:txBody>
      </p:sp>
      <p:sp>
        <p:nvSpPr>
          <p:cNvPr id="2136" name="Rectangle 23"/>
          <p:cNvSpPr/>
          <p:nvPr/>
        </p:nvSpPr>
        <p:spPr>
          <a:xfrm>
            <a:off x="4071320" y="4202584"/>
            <a:ext cx="91441" cy="2413002"/>
          </a:xfrm>
          <a:prstGeom prst="rect">
            <a:avLst/>
          </a:prstGeom>
          <a:solidFill>
            <a:srgbClr val="595959"/>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37" name="Rectangle 20"/>
          <p:cNvSpPr txBox="1"/>
          <p:nvPr/>
        </p:nvSpPr>
        <p:spPr>
          <a:xfrm>
            <a:off x="4578053" y="5012846"/>
            <a:ext cx="7977553"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200">
                <a:solidFill>
                  <a:srgbClr val="404040"/>
                </a:solidFill>
                <a:latin typeface="+mj-lt"/>
                <a:ea typeface="+mj-ea"/>
                <a:cs typeface="+mj-cs"/>
                <a:sym typeface="Helvetica"/>
              </a:defRPr>
            </a:lvl1pPr>
          </a:lstStyle>
          <a:p>
            <a:pPr/>
            <a:r>
              <a:t>Prepare and upload training data</a:t>
            </a:r>
          </a:p>
        </p:txBody>
      </p:sp>
      <p:sp>
        <p:nvSpPr>
          <p:cNvPr id="2138" name="Rectangle 37"/>
          <p:cNvSpPr/>
          <p:nvPr/>
        </p:nvSpPr>
        <p:spPr>
          <a:xfrm>
            <a:off x="4063701" y="7162462"/>
            <a:ext cx="91441" cy="1117603"/>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39" name="Oval 38"/>
          <p:cNvSpPr/>
          <p:nvPr/>
        </p:nvSpPr>
        <p:spPr>
          <a:xfrm>
            <a:off x="3016574" y="7320277"/>
            <a:ext cx="801974" cy="801969"/>
          </a:xfrm>
          <a:prstGeom prst="ellipse">
            <a:avLst/>
          </a:prstGeom>
          <a:solidFill>
            <a:srgbClr val="5A5959"/>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40" name="Rectangle 37"/>
          <p:cNvSpPr/>
          <p:nvPr/>
        </p:nvSpPr>
        <p:spPr>
          <a:xfrm>
            <a:off x="4063701" y="8772483"/>
            <a:ext cx="91441" cy="1778002"/>
          </a:xfrm>
          <a:prstGeom prst="rect">
            <a:avLst/>
          </a:prstGeom>
          <a:solidFill>
            <a:srgbClr val="262626"/>
          </a:solidFill>
          <a:ln w="12700">
            <a:miter lim="400000"/>
          </a:ln>
        </p:spPr>
        <p:txBody>
          <a:bodyPr lIns="50800" tIns="50800" rIns="50800" bIns="50800" anchor="ctr"/>
          <a:lstStyle/>
          <a:p>
            <a:pPr defTabSz="1828800">
              <a:defRPr sz="3600">
                <a:solidFill>
                  <a:srgbClr val="FFFFFF"/>
                </a:solidFill>
                <a:latin typeface="Calibri"/>
                <a:ea typeface="Calibri"/>
                <a:cs typeface="Calibri"/>
                <a:sym typeface="Calibri"/>
              </a:defRPr>
            </a:pPr>
          </a:p>
        </p:txBody>
      </p:sp>
      <p:sp>
        <p:nvSpPr>
          <p:cNvPr id="2141" name="Oval 38"/>
          <p:cNvSpPr/>
          <p:nvPr/>
        </p:nvSpPr>
        <p:spPr>
          <a:xfrm>
            <a:off x="3016574" y="9260499"/>
            <a:ext cx="801974" cy="801969"/>
          </a:xfrm>
          <a:prstGeom prst="ellipse">
            <a:avLst/>
          </a:prstGeom>
          <a:solidFill>
            <a:srgbClr val="262626"/>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42" name="Rectangle 20"/>
          <p:cNvSpPr txBox="1"/>
          <p:nvPr/>
        </p:nvSpPr>
        <p:spPr>
          <a:xfrm>
            <a:off x="4578053" y="7267176"/>
            <a:ext cx="7773749"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sz="4000">
                <a:solidFill>
                  <a:srgbClr val="404040"/>
                </a:solidFill>
                <a:latin typeface="+mj-lt"/>
                <a:ea typeface="+mj-ea"/>
                <a:cs typeface="+mj-cs"/>
                <a:sym typeface="Helvetica"/>
              </a:defRPr>
            </a:lvl1pPr>
          </a:lstStyle>
          <a:p>
            <a:pPr/>
            <a:r>
              <a:t>Train a new fine-tuned model</a:t>
            </a:r>
          </a:p>
        </p:txBody>
      </p:sp>
      <p:sp>
        <p:nvSpPr>
          <p:cNvPr id="2143" name="Rectangle 20"/>
          <p:cNvSpPr txBox="1"/>
          <p:nvPr/>
        </p:nvSpPr>
        <p:spPr>
          <a:xfrm>
            <a:off x="4578053" y="9118024"/>
            <a:ext cx="7773750" cy="7924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a:defRPr sz="4000">
                <a:solidFill>
                  <a:srgbClr val="40403F"/>
                </a:solidFill>
                <a:latin typeface="+mj-lt"/>
                <a:ea typeface="+mj-ea"/>
                <a:cs typeface="+mj-cs"/>
                <a:sym typeface="Helvetica"/>
              </a:defRPr>
            </a:lvl1pPr>
          </a:lstStyle>
          <a:p>
            <a:pPr/>
            <a:r>
              <a:t>Use your fine-tuned model</a:t>
            </a:r>
          </a:p>
        </p:txBody>
      </p:sp>
      <p:sp>
        <p:nvSpPr>
          <p:cNvPr id="2144"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45"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46" name="Oval 32"/>
          <p:cNvSpPr/>
          <p:nvPr/>
        </p:nvSpPr>
        <p:spPr>
          <a:xfrm>
            <a:off x="3016575" y="5008102"/>
            <a:ext cx="801971" cy="801967"/>
          </a:xfrm>
          <a:prstGeom prst="ellipse">
            <a:avLst/>
          </a:prstGeom>
          <a:solidFill>
            <a:srgbClr val="808080"/>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47" name="Rectangle 20"/>
          <p:cNvSpPr txBox="1"/>
          <p:nvPr/>
        </p:nvSpPr>
        <p:spPr>
          <a:xfrm>
            <a:off x="17336585" y="12378745"/>
            <a:ext cx="3738131" cy="792479"/>
          </a:xfrm>
          <a:prstGeom prst="rect">
            <a:avLst/>
          </a:prstGeom>
          <a:ln w="12700">
            <a:miter lim="400000"/>
          </a:ln>
          <a:extLst>
            <a:ext uri="{C572A759-6A51-4108-AA02-DFA0A04FC94B}">
              <ma14:wrappingTextBoxFlag xmlns:ma14="http://schemas.microsoft.com/office/mac/drawingml/2011/main" val="1"/>
            </a:ext>
          </a:extLst>
        </p:spPr>
        <p:txBody>
          <a:bodyPr lIns="91438" tIns="91438" rIns="91438" bIns="91438">
            <a:spAutoFit/>
          </a:bodyPr>
          <a:lstStyle>
            <a:lvl1pPr algn="l" defTabSz="1828800">
              <a:defRPr b="1" sz="4000" u="sng">
                <a:solidFill>
                  <a:srgbClr val="0000FF"/>
                </a:solidFill>
                <a:uFill>
                  <a:solidFill>
                    <a:srgbClr val="0000FF"/>
                  </a:solidFill>
                </a:uFill>
                <a:latin typeface="+mj-lt"/>
                <a:ea typeface="+mj-ea"/>
                <a:cs typeface="+mj-cs"/>
                <a:sym typeface="Helvetica"/>
                <a:hlinkClick r:id="rId3" invalidUrl="" action="" tgtFrame="" tooltip="" history="1" highlightClick="0" endSnd="0"/>
              </a:defRPr>
            </a:lvl1pPr>
          </a:lstStyle>
          <a:p>
            <a:pPr>
              <a:defRPr u="none">
                <a:solidFill>
                  <a:srgbClr val="404040"/>
                </a:solidFill>
                <a:uFillTx/>
              </a:defRPr>
            </a:pPr>
            <a:r>
              <a:rPr u="sng">
                <a:solidFill>
                  <a:srgbClr val="0000FF"/>
                </a:solidFill>
                <a:uFill>
                  <a:solidFill>
                    <a:srgbClr val="0000FF"/>
                  </a:solidFill>
                </a:uFill>
                <a:hlinkClick r:id="rId3" invalidUrl="" action="" tgtFrame="" tooltip="" history="1" highlightClick="0" endSnd="0"/>
              </a:rPr>
              <a:t>OpenAI docs</a:t>
            </a:r>
          </a:p>
        </p:txBody>
      </p:sp>
      <p:sp>
        <p:nvSpPr>
          <p:cNvPr id="2148" name="Rectangle 20"/>
          <p:cNvSpPr txBox="1"/>
          <p:nvPr/>
        </p:nvSpPr>
        <p:spPr>
          <a:xfrm>
            <a:off x="10467872" y="2738904"/>
            <a:ext cx="3448255"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Basic Steps</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2" name="Title 55"/>
          <p:cNvSpPr txBox="1"/>
          <p:nvPr>
            <p:ph type="title"/>
          </p:nvPr>
        </p:nvSpPr>
        <p:spPr>
          <a:prstGeom prst="rect">
            <a:avLst/>
          </a:prstGeom>
        </p:spPr>
        <p:txBody>
          <a:bodyPr/>
          <a:lstStyle/>
          <a:p>
            <a:pPr/>
            <a:r>
              <a:t>Fine Tuning ChatGPT Applications</a:t>
            </a:r>
          </a:p>
        </p:txBody>
      </p:sp>
      <p:sp>
        <p:nvSpPr>
          <p:cNvPr id="2153"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54"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55"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156"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157" name="Arrow: Right 2"/>
          <p:cNvSpPr/>
          <p:nvPr/>
        </p:nvSpPr>
        <p:spPr>
          <a:xfrm rot="10800000">
            <a:off x="8971597" y="445424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1" name="Title 55"/>
          <p:cNvSpPr txBox="1"/>
          <p:nvPr>
            <p:ph type="title"/>
          </p:nvPr>
        </p:nvSpPr>
        <p:spPr>
          <a:prstGeom prst="rect">
            <a:avLst/>
          </a:prstGeom>
        </p:spPr>
        <p:txBody>
          <a:bodyPr/>
          <a:lstStyle/>
          <a:p>
            <a:pPr/>
            <a:r>
              <a:t>Fine Tuning ChatGPT Applications</a:t>
            </a:r>
          </a:p>
        </p:txBody>
      </p:sp>
      <p:sp>
        <p:nvSpPr>
          <p:cNvPr id="2162"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63"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64"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165"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166" name="Arrow: Right 2"/>
          <p:cNvSpPr/>
          <p:nvPr/>
        </p:nvSpPr>
        <p:spPr>
          <a:xfrm rot="10800000">
            <a:off x="17553675" y="525344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0" name="Title 55"/>
          <p:cNvSpPr txBox="1"/>
          <p:nvPr>
            <p:ph type="title"/>
          </p:nvPr>
        </p:nvSpPr>
        <p:spPr>
          <a:prstGeom prst="rect">
            <a:avLst/>
          </a:prstGeom>
        </p:spPr>
        <p:txBody>
          <a:bodyPr/>
          <a:lstStyle/>
          <a:p>
            <a:pPr/>
            <a:r>
              <a:t>Fine Tuning ChatGPT Applications</a:t>
            </a:r>
          </a:p>
        </p:txBody>
      </p:sp>
      <p:sp>
        <p:nvSpPr>
          <p:cNvPr id="2171"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72"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73"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174"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175" name="Arrow: Right 2"/>
          <p:cNvSpPr/>
          <p:nvPr/>
        </p:nvSpPr>
        <p:spPr>
          <a:xfrm rot="10800000">
            <a:off x="17349341" y="566211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9" name="Title 55"/>
          <p:cNvSpPr txBox="1"/>
          <p:nvPr>
            <p:ph type="title"/>
          </p:nvPr>
        </p:nvSpPr>
        <p:spPr>
          <a:prstGeom prst="rect">
            <a:avLst/>
          </a:prstGeom>
        </p:spPr>
        <p:txBody>
          <a:bodyPr/>
          <a:lstStyle/>
          <a:p>
            <a:pPr/>
            <a:r>
              <a:t>Fine Tuning ChatGPT Applications</a:t>
            </a:r>
          </a:p>
        </p:txBody>
      </p:sp>
      <p:sp>
        <p:nvSpPr>
          <p:cNvPr id="2180"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81"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82"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183"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184" name="Arrow: Right 2"/>
          <p:cNvSpPr/>
          <p:nvPr/>
        </p:nvSpPr>
        <p:spPr>
          <a:xfrm rot="10800000">
            <a:off x="14182145" y="6070790"/>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8" name="Title 55"/>
          <p:cNvSpPr txBox="1"/>
          <p:nvPr>
            <p:ph type="title"/>
          </p:nvPr>
        </p:nvSpPr>
        <p:spPr>
          <a:prstGeom prst="rect">
            <a:avLst/>
          </a:prstGeom>
        </p:spPr>
        <p:txBody>
          <a:bodyPr/>
          <a:lstStyle/>
          <a:p>
            <a:pPr/>
            <a:r>
              <a:t>Fine Tuning ChatGPT Applications</a:t>
            </a:r>
          </a:p>
        </p:txBody>
      </p:sp>
      <p:sp>
        <p:nvSpPr>
          <p:cNvPr id="2189"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90"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191"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192"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193" name="Arrow: Right 2"/>
          <p:cNvSpPr/>
          <p:nvPr/>
        </p:nvSpPr>
        <p:spPr>
          <a:xfrm rot="13372791">
            <a:off x="14727039" y="9408265"/>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7" name="Title 55"/>
          <p:cNvSpPr txBox="1"/>
          <p:nvPr>
            <p:ph type="title"/>
          </p:nvPr>
        </p:nvSpPr>
        <p:spPr>
          <a:prstGeom prst="rect">
            <a:avLst/>
          </a:prstGeom>
        </p:spPr>
        <p:txBody>
          <a:bodyPr/>
          <a:lstStyle/>
          <a:p>
            <a:pPr/>
            <a:r>
              <a:t>Fine Tuning ChatGPT Applications</a:t>
            </a:r>
          </a:p>
        </p:txBody>
      </p:sp>
      <p:sp>
        <p:nvSpPr>
          <p:cNvPr id="2198"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199"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00"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Prepare and upload training data</a:t>
            </a:r>
          </a:p>
        </p:txBody>
      </p:sp>
      <p:pic>
        <p:nvPicPr>
          <p:cNvPr id="2201" name="data_prep_finetunning_chatgpt.png" descr="data_prep_finetunning_chatgpt.png"/>
          <p:cNvPicPr>
            <a:picLocks noChangeAspect="1"/>
          </p:cNvPicPr>
          <p:nvPr/>
        </p:nvPicPr>
        <p:blipFill>
          <a:blip r:embed="rId3">
            <a:extLst/>
          </a:blip>
          <a:srcRect l="7542" t="18403" r="7542" b="8597"/>
          <a:stretch>
            <a:fillRect/>
          </a:stretch>
        </p:blipFill>
        <p:spPr>
          <a:xfrm>
            <a:off x="6000948" y="3965612"/>
            <a:ext cx="12382203" cy="9319527"/>
          </a:xfrm>
          <a:prstGeom prst="rect">
            <a:avLst/>
          </a:prstGeom>
          <a:ln w="12700">
            <a:miter lim="400000"/>
          </a:ln>
        </p:spPr>
      </p:pic>
      <p:sp>
        <p:nvSpPr>
          <p:cNvPr id="2202" name="Arrow: Right 2"/>
          <p:cNvSpPr/>
          <p:nvPr/>
        </p:nvSpPr>
        <p:spPr>
          <a:xfrm rot="8237976">
            <a:off x="14795151" y="9919103"/>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6" name="Title 55"/>
          <p:cNvSpPr txBox="1"/>
          <p:nvPr>
            <p:ph type="title"/>
          </p:nvPr>
        </p:nvSpPr>
        <p:spPr>
          <a:prstGeom prst="rect">
            <a:avLst/>
          </a:prstGeom>
        </p:spPr>
        <p:txBody>
          <a:bodyPr/>
          <a:lstStyle/>
          <a:p>
            <a:pPr/>
            <a:r>
              <a:t>Fine Tuning ChatGPT Applications</a:t>
            </a:r>
          </a:p>
        </p:txBody>
      </p:sp>
      <p:sp>
        <p:nvSpPr>
          <p:cNvPr id="2207"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08"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09"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10"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11" name="Arrow: Right 2"/>
          <p:cNvSpPr/>
          <p:nvPr/>
        </p:nvSpPr>
        <p:spPr>
          <a:xfrm rot="10800000">
            <a:off x="8835373" y="6854074"/>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5" name="Title 55"/>
          <p:cNvSpPr txBox="1"/>
          <p:nvPr>
            <p:ph type="title"/>
          </p:nvPr>
        </p:nvSpPr>
        <p:spPr>
          <a:prstGeom prst="rect">
            <a:avLst/>
          </a:prstGeom>
        </p:spPr>
        <p:txBody>
          <a:bodyPr/>
          <a:lstStyle/>
          <a:p>
            <a:pPr/>
            <a:r>
              <a:t>Fine Tuning ChatGPT Applications</a:t>
            </a:r>
          </a:p>
        </p:txBody>
      </p:sp>
      <p:sp>
        <p:nvSpPr>
          <p:cNvPr id="2216" name="Oval 22"/>
          <p:cNvSpPr/>
          <p:nvPr/>
        </p:nvSpPr>
        <p:spPr>
          <a:xfrm>
            <a:off x="529877" y="635229"/>
            <a:ext cx="801974" cy="801969"/>
          </a:xfrm>
          <a:prstGeom prst="ellipse">
            <a:avLst/>
          </a:prstGeom>
          <a:solidFill>
            <a:srgbClr val="757675"/>
          </a:solidFill>
          <a:ln w="12700">
            <a:miter lim="400000"/>
          </a:ln>
        </p:spPr>
        <p:txBody>
          <a:bodyPr lIns="50800" tIns="50800" rIns="50800" bIns="50800" anchor="ctr"/>
          <a:lstStyle/>
          <a:p>
            <a:pPr defTabSz="1828800">
              <a:defRPr sz="3600">
                <a:solidFill>
                  <a:srgbClr val="37CA9D"/>
                </a:solidFill>
                <a:latin typeface="Calibri"/>
                <a:ea typeface="Calibri"/>
                <a:cs typeface="Calibri"/>
                <a:sym typeface="Calibri"/>
              </a:defRPr>
            </a:pPr>
          </a:p>
        </p:txBody>
      </p:sp>
      <p:sp>
        <p:nvSpPr>
          <p:cNvPr id="2217" name="3"/>
          <p:cNvSpPr txBox="1"/>
          <p:nvPr/>
        </p:nvSpPr>
        <p:spPr>
          <a:xfrm>
            <a:off x="732450" y="680612"/>
            <a:ext cx="39682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solidFill>
                  <a:srgbClr val="FFFFFF"/>
                </a:solidFill>
                <a:latin typeface="+mj-lt"/>
                <a:ea typeface="+mj-ea"/>
                <a:cs typeface="+mj-cs"/>
                <a:sym typeface="Helvetica"/>
              </a:defRPr>
            </a:lvl1pPr>
          </a:lstStyle>
          <a:p>
            <a:pPr/>
            <a:r>
              <a:t>3</a:t>
            </a:r>
          </a:p>
        </p:txBody>
      </p:sp>
      <p:sp>
        <p:nvSpPr>
          <p:cNvPr id="2218" name="Rectangle 20"/>
          <p:cNvSpPr txBox="1"/>
          <p:nvPr/>
        </p:nvSpPr>
        <p:spPr>
          <a:xfrm>
            <a:off x="8007469" y="2738904"/>
            <a:ext cx="8548786" cy="817877"/>
          </a:xfrm>
          <a:prstGeom prst="rect">
            <a:avLst/>
          </a:prstGeom>
          <a:ln w="12700">
            <a:miter lim="400000"/>
          </a:ln>
          <a:extLst>
            <a:ext uri="{C572A759-6A51-4108-AA02-DFA0A04FC94B}">
              <ma14:wrappingTextBoxFlag xmlns:ma14="http://schemas.microsoft.com/office/mac/drawingml/2011/main" val="1"/>
            </a:ext>
          </a:extLst>
        </p:spPr>
        <p:txBody>
          <a:bodyPr lIns="91437" tIns="91437" rIns="91437" bIns="91437">
            <a:spAutoFit/>
          </a:bodyPr>
          <a:lstStyle>
            <a:lvl1pPr algn="l" defTabSz="1828800">
              <a:defRPr b="1" sz="4200">
                <a:solidFill>
                  <a:srgbClr val="404040"/>
                </a:solidFill>
                <a:latin typeface="+mj-lt"/>
                <a:ea typeface="+mj-ea"/>
                <a:cs typeface="+mj-cs"/>
                <a:sym typeface="Helvetica"/>
              </a:defRPr>
            </a:lvl1pPr>
          </a:lstStyle>
          <a:p>
            <a:pPr/>
            <a:r>
              <a:t>Train a new fine-tuned model</a:t>
            </a:r>
          </a:p>
        </p:txBody>
      </p:sp>
      <p:pic>
        <p:nvPicPr>
          <p:cNvPr id="2219" name="Image" descr="Image"/>
          <p:cNvPicPr>
            <a:picLocks noChangeAspect="1"/>
          </p:cNvPicPr>
          <p:nvPr/>
        </p:nvPicPr>
        <p:blipFill>
          <a:blip r:embed="rId3">
            <a:extLst/>
          </a:blip>
          <a:srcRect l="9483" t="15874" r="9483" b="15874"/>
          <a:stretch>
            <a:fillRect/>
          </a:stretch>
        </p:blipFill>
        <p:spPr>
          <a:xfrm>
            <a:off x="4610100" y="4808236"/>
            <a:ext cx="15163800" cy="7573227"/>
          </a:xfrm>
          <a:prstGeom prst="rect">
            <a:avLst/>
          </a:prstGeom>
          <a:ln w="12700">
            <a:miter lim="400000"/>
          </a:ln>
        </p:spPr>
      </p:pic>
      <p:sp>
        <p:nvSpPr>
          <p:cNvPr id="2220" name="Arrow: Right 2"/>
          <p:cNvSpPr/>
          <p:nvPr/>
        </p:nvSpPr>
        <p:spPr>
          <a:xfrm rot="10800000">
            <a:off x="16872557" y="7637359"/>
            <a:ext cx="978409" cy="484633"/>
          </a:xfrm>
          <a:prstGeom prst="rightArrow">
            <a:avLst>
              <a:gd name="adj1" fmla="val 50000"/>
              <a:gd name="adj2" fmla="val 50000"/>
            </a:avLst>
          </a:prstGeom>
          <a:solidFill>
            <a:schemeClr val="accent5"/>
          </a:solidFill>
          <a:ln w="25400">
            <a:solidFill>
              <a:schemeClr val="accent1"/>
            </a:solidFill>
          </a:ln>
        </p:spPr>
        <p:txBody>
          <a:bodyPr lIns="50800" tIns="50800" rIns="50800" bIns="50800" anchor="ctr"/>
          <a:lstStyle/>
          <a:p>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a:ea typeface="Helvetica"/>
        <a:cs typeface="Helvetica"/>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a:ea typeface="Helvetica"/>
        <a:cs typeface="Helvetica"/>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